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4" r:id="rId8"/>
    <p:sldId id="271" r:id="rId9"/>
    <p:sldId id="270" r:id="rId10"/>
    <p:sldId id="272" r:id="rId11"/>
    <p:sldId id="273" r:id="rId12"/>
    <p:sldId id="275" r:id="rId13"/>
    <p:sldId id="262" r:id="rId14"/>
    <p:sldId id="267" r:id="rId15"/>
    <p:sldId id="278" r:id="rId16"/>
    <p:sldId id="277" r:id="rId17"/>
    <p:sldId id="263" r:id="rId18"/>
    <p:sldId id="264" r:id="rId19"/>
    <p:sldId id="286" r:id="rId20"/>
    <p:sldId id="284" r:id="rId21"/>
    <p:sldId id="285" r:id="rId22"/>
    <p:sldId id="279" r:id="rId23"/>
    <p:sldId id="280" r:id="rId24"/>
    <p:sldId id="281" r:id="rId25"/>
    <p:sldId id="282" r:id="rId26"/>
    <p:sldId id="283" r:id="rId27"/>
    <p:sldId id="268" r:id="rId28"/>
    <p:sldId id="287" r:id="rId29"/>
    <p:sldId id="288" r:id="rId30"/>
    <p:sldId id="289" r:id="rId31"/>
  </p:sldIdLst>
  <p:sldSz cx="18288000" cy="10287000"/>
  <p:notesSz cx="6858000" cy="9144000"/>
  <p:embeddedFontLst>
    <p:embeddedFont>
      <p:font typeface="Computer Says No" panose="020B0604020202020204" charset="0"/>
      <p:regular r:id="rId32"/>
    </p:embeddedFont>
    <p:embeddedFont>
      <p:font typeface="Poppins" panose="00000500000000000000" pitchFamily="2" charset="0"/>
      <p:regular r:id="rId33"/>
      <p:bold r:id="rId34"/>
      <p:italic r:id="rId35"/>
      <p:boldItalic r:id="rId36"/>
    </p:embeddedFont>
    <p:embeddedFont>
      <p:font typeface="Poppins Light" panose="00000400000000000000" pitchFamily="2" charset="0"/>
      <p:regular r:id="rId37"/>
      <p: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837AD4-EA94-46E5-A32A-CD5BE43ED48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21CC7E-6DD7-4124-ADC9-AF880E9A0BF4}">
      <dgm:prSet custT="1"/>
      <dgm:spPr/>
      <dgm:t>
        <a:bodyPr/>
        <a:lstStyle/>
        <a:p>
          <a:r>
            <a:rPr lang="vi-VN" sz="2400" dirty="0"/>
            <a:t>T</a:t>
          </a:r>
          <a:r>
            <a:rPr lang="vi-VN" sz="2400" b="0" i="0" dirty="0"/>
            <a:t>ìm kiếm có thể hiểu là tìm một hoặc một số đối tượng thỏa mãn những đòi hỏi nào đó trong tập hợp rộng lớn các đối tượng</a:t>
          </a:r>
          <a:r>
            <a:rPr lang="vi-VN" sz="2400" dirty="0"/>
            <a:t> </a:t>
          </a:r>
          <a:endParaRPr lang="en-US" sz="2400" dirty="0"/>
        </a:p>
      </dgm:t>
    </dgm:pt>
    <dgm:pt modelId="{110EC773-FD81-42FB-8727-921D09BFBA9C}" type="parTrans" cxnId="{AB2E7332-637F-4C9B-A5CD-9A43977659A3}">
      <dgm:prSet/>
      <dgm:spPr/>
      <dgm:t>
        <a:bodyPr/>
        <a:lstStyle/>
        <a:p>
          <a:endParaRPr lang="en-US"/>
        </a:p>
      </dgm:t>
    </dgm:pt>
    <dgm:pt modelId="{FF74EBF3-96EA-4BCE-80A1-8B4CFF5F0028}" type="sibTrans" cxnId="{AB2E7332-637F-4C9B-A5CD-9A43977659A3}">
      <dgm:prSet/>
      <dgm:spPr/>
      <dgm:t>
        <a:bodyPr/>
        <a:lstStyle/>
        <a:p>
          <a:endParaRPr lang="en-US"/>
        </a:p>
      </dgm:t>
    </dgm:pt>
    <dgm:pt modelId="{C42293A5-0D2C-48DC-97CF-7BC6B4A800A3}">
      <dgm:prSet custT="1"/>
      <dgm:spPr/>
      <dgm:t>
        <a:bodyPr/>
        <a:lstStyle/>
        <a:p>
          <a:r>
            <a:rPr lang="vi-VN" sz="2400" dirty="0"/>
            <a:t>N</a:t>
          </a:r>
          <a:r>
            <a:rPr lang="vi-VN" sz="2400" b="0" i="0" dirty="0"/>
            <a:t>gười chơi phải tìm ra nước đi có ưu thế thắng.</a:t>
          </a:r>
          <a:r>
            <a:rPr lang="vi-VN" sz="2400" dirty="0"/>
            <a:t> </a:t>
          </a:r>
          <a:endParaRPr lang="en-US" sz="2400" dirty="0"/>
        </a:p>
      </dgm:t>
    </dgm:pt>
    <dgm:pt modelId="{C8EB147A-3E48-4F1B-A466-D52FB10344D9}" type="parTrans" cxnId="{C79A9A35-E97D-4673-9C9B-0E27D71C5ABC}">
      <dgm:prSet/>
      <dgm:spPr/>
      <dgm:t>
        <a:bodyPr/>
        <a:lstStyle/>
        <a:p>
          <a:endParaRPr lang="en-US"/>
        </a:p>
      </dgm:t>
    </dgm:pt>
    <dgm:pt modelId="{07870339-AEC1-45EF-B84D-0B1D1A9C4644}" type="sibTrans" cxnId="{C79A9A35-E97D-4673-9C9B-0E27D71C5ABC}">
      <dgm:prSet/>
      <dgm:spPr/>
      <dgm:t>
        <a:bodyPr/>
        <a:lstStyle/>
        <a:p>
          <a:endParaRPr lang="en-US"/>
        </a:p>
      </dgm:t>
    </dgm:pt>
    <dgm:pt modelId="{3A243FEE-825D-4B67-A4EB-6B4F706BAB30}">
      <dgm:prSet custT="1"/>
      <dgm:spPr/>
      <dgm:t>
        <a:bodyPr/>
        <a:lstStyle/>
        <a:p>
          <a:pPr algn="l"/>
          <a:endParaRPr lang="en-US" sz="2400" b="0" i="0"/>
        </a:p>
        <a:p>
          <a:pPr algn="just"/>
          <a:r>
            <a:rPr lang="vi-VN" sz="2400" b="0" i="0"/>
            <a:t>Ở </a:t>
          </a:r>
          <a:r>
            <a:rPr lang="vi-VN" sz="2400" b="0" i="0" dirty="0"/>
            <a:t>các trò chơi thể loại này (cờ vua, cờ vây), có một cây trò </a:t>
          </a:r>
          <a:r>
            <a:rPr lang="vi-VN" sz="2400" b="0" i="0"/>
            <a:t>chơi gồm </a:t>
          </a:r>
          <a:r>
            <a:rPr lang="vi-VN" sz="2400" b="0" i="0" dirty="0"/>
            <a:t>tất cả các nước đi có thể có của cả hai đấu thủ và </a:t>
          </a:r>
          <a:r>
            <a:rPr lang="vi-VN" sz="2400" b="0" i="0"/>
            <a:t>các bao</a:t>
          </a:r>
          <a:r>
            <a:rPr lang="en-US" sz="2400" b="0" i="0"/>
            <a:t> </a:t>
          </a:r>
          <a:r>
            <a:rPr lang="vi-VN" sz="2400" b="0" i="0"/>
            <a:t>cấu </a:t>
          </a:r>
          <a:r>
            <a:rPr lang="vi-VN" sz="2400" b="0" i="0" dirty="0"/>
            <a:t>hình bàn cờ là kết quả của nước đi đó. Ta có thể tìm kiếm trên cây này để có chiến lược chơi hiệu quả. Trong trò chơi này phải tính đến mọi nước đi đối thủ có thể sử dụng.</a:t>
          </a:r>
          <a:r>
            <a:rPr lang="vi-VN" sz="2400" dirty="0"/>
            <a:t> </a:t>
          </a:r>
          <a:br>
            <a:rPr lang="vi-VN" sz="2400" dirty="0"/>
          </a:br>
          <a:br>
            <a:rPr lang="vi-VN" sz="2400" dirty="0"/>
          </a:br>
          <a:br>
            <a:rPr lang="vi-VN" sz="2400" dirty="0"/>
          </a:br>
          <a:endParaRPr lang="en-US" sz="2400" dirty="0"/>
        </a:p>
      </dgm:t>
    </dgm:pt>
    <dgm:pt modelId="{701CC38F-AB5A-468E-8952-44CC55B092A2}" type="parTrans" cxnId="{5D18C36A-9A42-4918-9C5F-D5DC51D1CABA}">
      <dgm:prSet/>
      <dgm:spPr/>
      <dgm:t>
        <a:bodyPr/>
        <a:lstStyle/>
        <a:p>
          <a:endParaRPr lang="en-US"/>
        </a:p>
      </dgm:t>
    </dgm:pt>
    <dgm:pt modelId="{960104F3-0FF4-4B04-82B1-C90678C4590A}" type="sibTrans" cxnId="{5D18C36A-9A42-4918-9C5F-D5DC51D1CABA}">
      <dgm:prSet/>
      <dgm:spPr/>
      <dgm:t>
        <a:bodyPr/>
        <a:lstStyle/>
        <a:p>
          <a:endParaRPr lang="en-US"/>
        </a:p>
      </dgm:t>
    </dgm:pt>
    <dgm:pt modelId="{D91A7FE3-5E1A-47CA-99D1-A12B76E59227}" type="pres">
      <dgm:prSet presAssocID="{B4837AD4-EA94-46E5-A32A-CD5BE43ED48D}" presName="linear" presStyleCnt="0">
        <dgm:presLayoutVars>
          <dgm:animLvl val="lvl"/>
          <dgm:resizeHandles val="exact"/>
        </dgm:presLayoutVars>
      </dgm:prSet>
      <dgm:spPr/>
    </dgm:pt>
    <dgm:pt modelId="{72EC44C1-DB2B-470D-A689-6BD0614D1084}" type="pres">
      <dgm:prSet presAssocID="{5D21CC7E-6DD7-4124-ADC9-AF880E9A0BF4}" presName="parentText" presStyleLbl="node1" presStyleIdx="0" presStyleCnt="3">
        <dgm:presLayoutVars>
          <dgm:chMax val="0"/>
          <dgm:bulletEnabled val="1"/>
        </dgm:presLayoutVars>
      </dgm:prSet>
      <dgm:spPr/>
    </dgm:pt>
    <dgm:pt modelId="{2AD2662B-03D7-4099-9C33-C96170C7E0EC}" type="pres">
      <dgm:prSet presAssocID="{FF74EBF3-96EA-4BCE-80A1-8B4CFF5F0028}" presName="spacer" presStyleCnt="0"/>
      <dgm:spPr/>
    </dgm:pt>
    <dgm:pt modelId="{DA15CDD0-4517-4665-BE5B-B09A056D523F}" type="pres">
      <dgm:prSet presAssocID="{C42293A5-0D2C-48DC-97CF-7BC6B4A800A3}" presName="parentText" presStyleLbl="node1" presStyleIdx="1" presStyleCnt="3">
        <dgm:presLayoutVars>
          <dgm:chMax val="0"/>
          <dgm:bulletEnabled val="1"/>
        </dgm:presLayoutVars>
      </dgm:prSet>
      <dgm:spPr/>
    </dgm:pt>
    <dgm:pt modelId="{EC8D0A15-9EAB-4F56-8CF1-13B3B89BD945}" type="pres">
      <dgm:prSet presAssocID="{07870339-AEC1-45EF-B84D-0B1D1A9C4644}" presName="spacer" presStyleCnt="0"/>
      <dgm:spPr/>
    </dgm:pt>
    <dgm:pt modelId="{C8231C1A-F5A5-4960-9AF7-578D3A54A1FC}" type="pres">
      <dgm:prSet presAssocID="{3A243FEE-825D-4B67-A4EB-6B4F706BAB30}" presName="parentText" presStyleLbl="node1" presStyleIdx="2" presStyleCnt="3" custLinFactNeighborY="6462">
        <dgm:presLayoutVars>
          <dgm:chMax val="0"/>
          <dgm:bulletEnabled val="1"/>
        </dgm:presLayoutVars>
      </dgm:prSet>
      <dgm:spPr/>
    </dgm:pt>
  </dgm:ptLst>
  <dgm:cxnLst>
    <dgm:cxn modelId="{F0B5E714-26FA-49D1-AEB3-63AA4B00C42F}" type="presOf" srcId="{5D21CC7E-6DD7-4124-ADC9-AF880E9A0BF4}" destId="{72EC44C1-DB2B-470D-A689-6BD0614D1084}" srcOrd="0" destOrd="0" presId="urn:microsoft.com/office/officeart/2005/8/layout/vList2"/>
    <dgm:cxn modelId="{AB2E7332-637F-4C9B-A5CD-9A43977659A3}" srcId="{B4837AD4-EA94-46E5-A32A-CD5BE43ED48D}" destId="{5D21CC7E-6DD7-4124-ADC9-AF880E9A0BF4}" srcOrd="0" destOrd="0" parTransId="{110EC773-FD81-42FB-8727-921D09BFBA9C}" sibTransId="{FF74EBF3-96EA-4BCE-80A1-8B4CFF5F0028}"/>
    <dgm:cxn modelId="{C79A9A35-E97D-4673-9C9B-0E27D71C5ABC}" srcId="{B4837AD4-EA94-46E5-A32A-CD5BE43ED48D}" destId="{C42293A5-0D2C-48DC-97CF-7BC6B4A800A3}" srcOrd="1" destOrd="0" parTransId="{C8EB147A-3E48-4F1B-A466-D52FB10344D9}" sibTransId="{07870339-AEC1-45EF-B84D-0B1D1A9C4644}"/>
    <dgm:cxn modelId="{6D95745E-C985-4B8B-ACA6-0287863EBA6B}" type="presOf" srcId="{B4837AD4-EA94-46E5-A32A-CD5BE43ED48D}" destId="{D91A7FE3-5E1A-47CA-99D1-A12B76E59227}" srcOrd="0" destOrd="0" presId="urn:microsoft.com/office/officeart/2005/8/layout/vList2"/>
    <dgm:cxn modelId="{5D18C36A-9A42-4918-9C5F-D5DC51D1CABA}" srcId="{B4837AD4-EA94-46E5-A32A-CD5BE43ED48D}" destId="{3A243FEE-825D-4B67-A4EB-6B4F706BAB30}" srcOrd="2" destOrd="0" parTransId="{701CC38F-AB5A-468E-8952-44CC55B092A2}" sibTransId="{960104F3-0FF4-4B04-82B1-C90678C4590A}"/>
    <dgm:cxn modelId="{181325FB-C16B-43A8-95A5-3DAD215B4A5A}" type="presOf" srcId="{C42293A5-0D2C-48DC-97CF-7BC6B4A800A3}" destId="{DA15CDD0-4517-4665-BE5B-B09A056D523F}" srcOrd="0" destOrd="0" presId="urn:microsoft.com/office/officeart/2005/8/layout/vList2"/>
    <dgm:cxn modelId="{E5F76CFF-55A6-45A5-ACD8-1ADAB2B83E93}" type="presOf" srcId="{3A243FEE-825D-4B67-A4EB-6B4F706BAB30}" destId="{C8231C1A-F5A5-4960-9AF7-578D3A54A1FC}" srcOrd="0" destOrd="0" presId="urn:microsoft.com/office/officeart/2005/8/layout/vList2"/>
    <dgm:cxn modelId="{5FBEE921-B838-4F9C-8125-61F96DF07C2C}" type="presParOf" srcId="{D91A7FE3-5E1A-47CA-99D1-A12B76E59227}" destId="{72EC44C1-DB2B-470D-A689-6BD0614D1084}" srcOrd="0" destOrd="0" presId="urn:microsoft.com/office/officeart/2005/8/layout/vList2"/>
    <dgm:cxn modelId="{27C3DD63-BF87-4AE4-B7D2-663A89C01B80}" type="presParOf" srcId="{D91A7FE3-5E1A-47CA-99D1-A12B76E59227}" destId="{2AD2662B-03D7-4099-9C33-C96170C7E0EC}" srcOrd="1" destOrd="0" presId="urn:microsoft.com/office/officeart/2005/8/layout/vList2"/>
    <dgm:cxn modelId="{0C057575-D933-447F-83D0-F12F6893EBD7}" type="presParOf" srcId="{D91A7FE3-5E1A-47CA-99D1-A12B76E59227}" destId="{DA15CDD0-4517-4665-BE5B-B09A056D523F}" srcOrd="2" destOrd="0" presId="urn:microsoft.com/office/officeart/2005/8/layout/vList2"/>
    <dgm:cxn modelId="{D45B49DE-E963-4137-BB0C-3E928EDED1FF}" type="presParOf" srcId="{D91A7FE3-5E1A-47CA-99D1-A12B76E59227}" destId="{EC8D0A15-9EAB-4F56-8CF1-13B3B89BD945}" srcOrd="3" destOrd="0" presId="urn:microsoft.com/office/officeart/2005/8/layout/vList2"/>
    <dgm:cxn modelId="{7740DF95-0564-48F3-ADF0-8DF4203DA558}" type="presParOf" srcId="{D91A7FE3-5E1A-47CA-99D1-A12B76E59227}" destId="{C8231C1A-F5A5-4960-9AF7-578D3A54A1F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D09CA9-FBBC-434F-B7BA-5E26AB78C87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43ECE56-80D5-4053-8ABD-81CB4089A77F}">
      <dgm:prSet/>
      <dgm:spPr/>
      <dgm:t>
        <a:bodyPr/>
        <a:lstStyle/>
        <a:p>
          <a:r>
            <a:rPr lang="vi-VN" b="0" i="0"/>
            <a:t>Máy tính có lợi thế là khả năng tính toán nhanh, khả năng nhớ tốt gấp nhiều lần so với con người</a:t>
          </a:r>
          <a:r>
            <a:rPr lang="vi-VN"/>
            <a:t> </a:t>
          </a:r>
          <a:br>
            <a:rPr lang="vi-VN"/>
          </a:br>
          <a:endParaRPr lang="en-US"/>
        </a:p>
      </dgm:t>
    </dgm:pt>
    <dgm:pt modelId="{CEA19DA8-13DF-4119-A026-6229EAC79F37}" type="parTrans" cxnId="{3E15609C-69E2-4A53-AA2C-DAFED1EDD076}">
      <dgm:prSet/>
      <dgm:spPr/>
      <dgm:t>
        <a:bodyPr/>
        <a:lstStyle/>
        <a:p>
          <a:endParaRPr lang="en-US"/>
        </a:p>
      </dgm:t>
    </dgm:pt>
    <dgm:pt modelId="{DC044246-49BB-46C2-BCB4-5C9446BCA953}" type="sibTrans" cxnId="{3E15609C-69E2-4A53-AA2C-DAFED1EDD076}">
      <dgm:prSet/>
      <dgm:spPr/>
      <dgm:t>
        <a:bodyPr/>
        <a:lstStyle/>
        <a:p>
          <a:endParaRPr lang="en-US"/>
        </a:p>
      </dgm:t>
    </dgm:pt>
    <dgm:pt modelId="{039E98CB-C926-481C-9095-2BE07ECFC046}">
      <dgm:prSet/>
      <dgm:spPr/>
      <dgm:t>
        <a:bodyPr/>
        <a:lstStyle/>
        <a:p>
          <a:r>
            <a:rPr lang="vi-VN" b="0" i="0"/>
            <a:t>Máy tính có thể tính trước được ít nhất là 4 đến 5 nước. Vậy phải có thuật toán để máy có thể quét qua các phương án đi, và chọn phương án cuối cùng là tốt nhất sao cho máy tính có thể thắng</a:t>
          </a:r>
          <a:r>
            <a:rPr lang="vi-VN"/>
            <a:t> </a:t>
          </a:r>
          <a:endParaRPr lang="en-US"/>
        </a:p>
      </dgm:t>
    </dgm:pt>
    <dgm:pt modelId="{5B46158A-6029-4065-83BF-A7010884913D}" type="parTrans" cxnId="{2036FDEA-5931-4BD5-86CA-73B164A85E8C}">
      <dgm:prSet/>
      <dgm:spPr/>
      <dgm:t>
        <a:bodyPr/>
        <a:lstStyle/>
        <a:p>
          <a:endParaRPr lang="en-US"/>
        </a:p>
      </dgm:t>
    </dgm:pt>
    <dgm:pt modelId="{E7DDFC2B-24B6-4427-943B-A234089B8582}" type="sibTrans" cxnId="{2036FDEA-5931-4BD5-86CA-73B164A85E8C}">
      <dgm:prSet/>
      <dgm:spPr/>
      <dgm:t>
        <a:bodyPr/>
        <a:lstStyle/>
        <a:p>
          <a:endParaRPr lang="en-US"/>
        </a:p>
      </dgm:t>
    </dgm:pt>
    <dgm:pt modelId="{45D4FE43-1FAB-46EE-B831-87E4FD336BF5}">
      <dgm:prSet/>
      <dgm:spPr/>
      <dgm:t>
        <a:bodyPr/>
        <a:lstStyle/>
        <a:p>
          <a:r>
            <a:rPr lang="vi-VN" b="0" i="0"/>
            <a:t>Trong ứng dụng này ta chọn chiến lược Minimax và thuật toán cải tiến Alpha-beta để cài đặt cho máy tính chơi.</a:t>
          </a:r>
          <a:r>
            <a:rPr lang="vi-VN"/>
            <a:t> </a:t>
          </a:r>
          <a:br>
            <a:rPr lang="vi-VN"/>
          </a:br>
          <a:br>
            <a:rPr lang="vi-VN"/>
          </a:br>
          <a:endParaRPr lang="en-US"/>
        </a:p>
      </dgm:t>
    </dgm:pt>
    <dgm:pt modelId="{8F112529-3C00-4D12-80E1-38B6A0FD6743}" type="parTrans" cxnId="{3388886C-F5B4-4CE1-B86B-EF99D88F624F}">
      <dgm:prSet/>
      <dgm:spPr/>
      <dgm:t>
        <a:bodyPr/>
        <a:lstStyle/>
        <a:p>
          <a:endParaRPr lang="en-US"/>
        </a:p>
      </dgm:t>
    </dgm:pt>
    <dgm:pt modelId="{42EE2C4A-5525-4F15-B39C-D6FFD35DF578}" type="sibTrans" cxnId="{3388886C-F5B4-4CE1-B86B-EF99D88F624F}">
      <dgm:prSet/>
      <dgm:spPr/>
      <dgm:t>
        <a:bodyPr/>
        <a:lstStyle/>
        <a:p>
          <a:endParaRPr lang="en-US"/>
        </a:p>
      </dgm:t>
    </dgm:pt>
    <dgm:pt modelId="{B99A1A6C-5E49-4B58-89DC-E73D1BBC89D4}" type="pres">
      <dgm:prSet presAssocID="{02D09CA9-FBBC-434F-B7BA-5E26AB78C87C}" presName="linear" presStyleCnt="0">
        <dgm:presLayoutVars>
          <dgm:animLvl val="lvl"/>
          <dgm:resizeHandles val="exact"/>
        </dgm:presLayoutVars>
      </dgm:prSet>
      <dgm:spPr/>
    </dgm:pt>
    <dgm:pt modelId="{BD36E0BC-1F0D-4595-AA47-88773AEE3256}" type="pres">
      <dgm:prSet presAssocID="{043ECE56-80D5-4053-8ABD-81CB4089A77F}" presName="parentText" presStyleLbl="node1" presStyleIdx="0" presStyleCnt="3">
        <dgm:presLayoutVars>
          <dgm:chMax val="0"/>
          <dgm:bulletEnabled val="1"/>
        </dgm:presLayoutVars>
      </dgm:prSet>
      <dgm:spPr/>
    </dgm:pt>
    <dgm:pt modelId="{1AE29984-9296-441A-99D0-4195A8ECD85C}" type="pres">
      <dgm:prSet presAssocID="{DC044246-49BB-46C2-BCB4-5C9446BCA953}" presName="spacer" presStyleCnt="0"/>
      <dgm:spPr/>
    </dgm:pt>
    <dgm:pt modelId="{41706859-B671-4A47-A464-4795684CCB51}" type="pres">
      <dgm:prSet presAssocID="{039E98CB-C926-481C-9095-2BE07ECFC046}" presName="parentText" presStyleLbl="node1" presStyleIdx="1" presStyleCnt="3">
        <dgm:presLayoutVars>
          <dgm:chMax val="0"/>
          <dgm:bulletEnabled val="1"/>
        </dgm:presLayoutVars>
      </dgm:prSet>
      <dgm:spPr/>
    </dgm:pt>
    <dgm:pt modelId="{E94E2EEE-F5AB-4375-889C-E06777AE49F3}" type="pres">
      <dgm:prSet presAssocID="{E7DDFC2B-24B6-4427-943B-A234089B8582}" presName="spacer" presStyleCnt="0"/>
      <dgm:spPr/>
    </dgm:pt>
    <dgm:pt modelId="{2FDD9C39-3B90-4C95-8759-582CC60916E6}" type="pres">
      <dgm:prSet presAssocID="{45D4FE43-1FAB-46EE-B831-87E4FD336BF5}" presName="parentText" presStyleLbl="node1" presStyleIdx="2" presStyleCnt="3">
        <dgm:presLayoutVars>
          <dgm:chMax val="0"/>
          <dgm:bulletEnabled val="1"/>
        </dgm:presLayoutVars>
      </dgm:prSet>
      <dgm:spPr/>
    </dgm:pt>
  </dgm:ptLst>
  <dgm:cxnLst>
    <dgm:cxn modelId="{A9469C18-2006-41BE-9355-4C429FF590BF}" type="presOf" srcId="{039E98CB-C926-481C-9095-2BE07ECFC046}" destId="{41706859-B671-4A47-A464-4795684CCB51}" srcOrd="0" destOrd="0" presId="urn:microsoft.com/office/officeart/2005/8/layout/vList2"/>
    <dgm:cxn modelId="{6EA90729-5FCA-4A17-AB3B-DA9400FF3FF0}" type="presOf" srcId="{02D09CA9-FBBC-434F-B7BA-5E26AB78C87C}" destId="{B99A1A6C-5E49-4B58-89DC-E73D1BBC89D4}" srcOrd="0" destOrd="0" presId="urn:microsoft.com/office/officeart/2005/8/layout/vList2"/>
    <dgm:cxn modelId="{6AE78932-0C18-43A3-9BBE-7EDD43EC62C7}" type="presOf" srcId="{043ECE56-80D5-4053-8ABD-81CB4089A77F}" destId="{BD36E0BC-1F0D-4595-AA47-88773AEE3256}" srcOrd="0" destOrd="0" presId="urn:microsoft.com/office/officeart/2005/8/layout/vList2"/>
    <dgm:cxn modelId="{3388886C-F5B4-4CE1-B86B-EF99D88F624F}" srcId="{02D09CA9-FBBC-434F-B7BA-5E26AB78C87C}" destId="{45D4FE43-1FAB-46EE-B831-87E4FD336BF5}" srcOrd="2" destOrd="0" parTransId="{8F112529-3C00-4D12-80E1-38B6A0FD6743}" sibTransId="{42EE2C4A-5525-4F15-B39C-D6FFD35DF578}"/>
    <dgm:cxn modelId="{3E15609C-69E2-4A53-AA2C-DAFED1EDD076}" srcId="{02D09CA9-FBBC-434F-B7BA-5E26AB78C87C}" destId="{043ECE56-80D5-4053-8ABD-81CB4089A77F}" srcOrd="0" destOrd="0" parTransId="{CEA19DA8-13DF-4119-A026-6229EAC79F37}" sibTransId="{DC044246-49BB-46C2-BCB4-5C9446BCA953}"/>
    <dgm:cxn modelId="{2036FDEA-5931-4BD5-86CA-73B164A85E8C}" srcId="{02D09CA9-FBBC-434F-B7BA-5E26AB78C87C}" destId="{039E98CB-C926-481C-9095-2BE07ECFC046}" srcOrd="1" destOrd="0" parTransId="{5B46158A-6029-4065-83BF-A7010884913D}" sibTransId="{E7DDFC2B-24B6-4427-943B-A234089B8582}"/>
    <dgm:cxn modelId="{5BDACFF3-FDF7-43D1-A2AC-A6546B665028}" type="presOf" srcId="{45D4FE43-1FAB-46EE-B831-87E4FD336BF5}" destId="{2FDD9C39-3B90-4C95-8759-582CC60916E6}" srcOrd="0" destOrd="0" presId="urn:microsoft.com/office/officeart/2005/8/layout/vList2"/>
    <dgm:cxn modelId="{C168968F-A1DC-4C02-B7F0-C7D564E15C14}" type="presParOf" srcId="{B99A1A6C-5E49-4B58-89DC-E73D1BBC89D4}" destId="{BD36E0BC-1F0D-4595-AA47-88773AEE3256}" srcOrd="0" destOrd="0" presId="urn:microsoft.com/office/officeart/2005/8/layout/vList2"/>
    <dgm:cxn modelId="{50BD37CF-51D8-4B85-BC3D-DC00BD2A183C}" type="presParOf" srcId="{B99A1A6C-5E49-4B58-89DC-E73D1BBC89D4}" destId="{1AE29984-9296-441A-99D0-4195A8ECD85C}" srcOrd="1" destOrd="0" presId="urn:microsoft.com/office/officeart/2005/8/layout/vList2"/>
    <dgm:cxn modelId="{AE5A157A-35AC-444F-B461-F2232E8C04E6}" type="presParOf" srcId="{B99A1A6C-5E49-4B58-89DC-E73D1BBC89D4}" destId="{41706859-B671-4A47-A464-4795684CCB51}" srcOrd="2" destOrd="0" presId="urn:microsoft.com/office/officeart/2005/8/layout/vList2"/>
    <dgm:cxn modelId="{810405BB-DE60-4540-ADDF-D5B7315C5ED6}" type="presParOf" srcId="{B99A1A6C-5E49-4B58-89DC-E73D1BBC89D4}" destId="{E94E2EEE-F5AB-4375-889C-E06777AE49F3}" srcOrd="3" destOrd="0" presId="urn:microsoft.com/office/officeart/2005/8/layout/vList2"/>
    <dgm:cxn modelId="{5C50BAA3-53F1-4A4E-9883-46A9A160891B}" type="presParOf" srcId="{B99A1A6C-5E49-4B58-89DC-E73D1BBC89D4}" destId="{2FDD9C39-3B90-4C95-8759-582CC60916E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2D09CA9-FBBC-434F-B7BA-5E26AB78C8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43ECE56-80D5-4053-8ABD-81CB4089A77F}">
      <dgm:prSet/>
      <dgm:spPr/>
      <dgm:t>
        <a:bodyPr/>
        <a:lstStyle/>
        <a:p>
          <a:r>
            <a:rPr lang="vi-VN" b="0" i="0" dirty="0" err="1"/>
            <a:t>Minimax</a:t>
          </a:r>
          <a:r>
            <a:rPr lang="vi-VN" b="0" i="0" dirty="0"/>
            <a:t> (hay còn gọi là </a:t>
          </a:r>
          <a:r>
            <a:rPr lang="vi-VN" b="0" i="0" dirty="0" err="1"/>
            <a:t>minmax</a:t>
          </a:r>
          <a:r>
            <a:rPr lang="vi-VN" b="0" i="0" dirty="0"/>
            <a:t>) là một phương pháp trong lý thuyết quyết định có mục đích là tối thiểu hóa (</a:t>
          </a:r>
          <a:r>
            <a:rPr lang="vi-VN" b="0" i="0" dirty="0" err="1"/>
            <a:t>minimiza</a:t>
          </a:r>
          <a:r>
            <a:rPr lang="vi-VN" b="0" i="0" dirty="0"/>
            <a:t>) tổn thất vốn được dự tính có thể là “tối đa” (</a:t>
          </a:r>
          <a:r>
            <a:rPr lang="vi-VN" b="0" i="0" dirty="0" err="1"/>
            <a:t>maximize</a:t>
          </a:r>
          <a:r>
            <a:rPr lang="vi-VN" b="0" i="0" dirty="0"/>
            <a:t>)</a:t>
          </a:r>
          <a:br>
            <a:rPr lang="vi-VN" dirty="0"/>
          </a:br>
          <a:endParaRPr lang="en-US" dirty="0"/>
        </a:p>
      </dgm:t>
    </dgm:pt>
    <dgm:pt modelId="{CEA19DA8-13DF-4119-A026-6229EAC79F37}" type="parTrans" cxnId="{3E15609C-69E2-4A53-AA2C-DAFED1EDD076}">
      <dgm:prSet/>
      <dgm:spPr/>
      <dgm:t>
        <a:bodyPr/>
        <a:lstStyle/>
        <a:p>
          <a:endParaRPr lang="en-US"/>
        </a:p>
      </dgm:t>
    </dgm:pt>
    <dgm:pt modelId="{DC044246-49BB-46C2-BCB4-5C9446BCA953}" type="sibTrans" cxnId="{3E15609C-69E2-4A53-AA2C-DAFED1EDD076}">
      <dgm:prSet/>
      <dgm:spPr/>
      <dgm:t>
        <a:bodyPr/>
        <a:lstStyle/>
        <a:p>
          <a:endParaRPr lang="en-US"/>
        </a:p>
      </dgm:t>
    </dgm:pt>
    <dgm:pt modelId="{039E98CB-C926-481C-9095-2BE07ECFC046}">
      <dgm:prSet/>
      <dgm:spPr/>
      <dgm:t>
        <a:bodyPr/>
        <a:lstStyle/>
        <a:p>
          <a:r>
            <a:rPr lang="vi-VN" b="0" i="0" dirty="0"/>
            <a:t>Hai đối thủ trong trò chơi có tên là MAX và MIN.</a:t>
          </a:r>
          <a:endParaRPr lang="en-US" dirty="0"/>
        </a:p>
      </dgm:t>
    </dgm:pt>
    <dgm:pt modelId="{E7DDFC2B-24B6-4427-943B-A234089B8582}" type="sibTrans" cxnId="{2036FDEA-5931-4BD5-86CA-73B164A85E8C}">
      <dgm:prSet/>
      <dgm:spPr/>
      <dgm:t>
        <a:bodyPr/>
        <a:lstStyle/>
        <a:p>
          <a:endParaRPr lang="en-US"/>
        </a:p>
      </dgm:t>
    </dgm:pt>
    <dgm:pt modelId="{5B46158A-6029-4065-83BF-A7010884913D}" type="parTrans" cxnId="{2036FDEA-5931-4BD5-86CA-73B164A85E8C}">
      <dgm:prSet/>
      <dgm:spPr/>
      <dgm:t>
        <a:bodyPr/>
        <a:lstStyle/>
        <a:p>
          <a:endParaRPr lang="en-US"/>
        </a:p>
      </dgm:t>
    </dgm:pt>
    <dgm:pt modelId="{45D4FE43-1FAB-46EE-B831-87E4FD336BF5}">
      <dgm:prSet/>
      <dgm:spPr/>
      <dgm:t>
        <a:bodyPr/>
        <a:lstStyle/>
        <a:p>
          <a:r>
            <a:rPr lang="vi-VN" b="0" i="0" dirty="0"/>
            <a:t>Trên cây tìm kiếm sẽ phân lớp thành các lớp </a:t>
          </a:r>
          <a:r>
            <a:rPr lang="vi-VN" b="0" i="0" dirty="0" err="1"/>
            <a:t>Max</a:t>
          </a:r>
          <a:r>
            <a:rPr lang="vi-VN" b="0" i="0" dirty="0"/>
            <a:t> và Min.</a:t>
          </a:r>
          <a:br>
            <a:rPr lang="vi-VN" dirty="0"/>
          </a:br>
          <a:endParaRPr lang="en-US" dirty="0"/>
        </a:p>
      </dgm:t>
    </dgm:pt>
    <dgm:pt modelId="{42EE2C4A-5525-4F15-B39C-D6FFD35DF578}" type="sibTrans" cxnId="{3388886C-F5B4-4CE1-B86B-EF99D88F624F}">
      <dgm:prSet/>
      <dgm:spPr/>
      <dgm:t>
        <a:bodyPr/>
        <a:lstStyle/>
        <a:p>
          <a:endParaRPr lang="en-US"/>
        </a:p>
      </dgm:t>
    </dgm:pt>
    <dgm:pt modelId="{8F112529-3C00-4D12-80E1-38B6A0FD6743}" type="parTrans" cxnId="{3388886C-F5B4-4CE1-B86B-EF99D88F624F}">
      <dgm:prSet/>
      <dgm:spPr/>
      <dgm:t>
        <a:bodyPr/>
        <a:lstStyle/>
        <a:p>
          <a:endParaRPr lang="en-US"/>
        </a:p>
      </dgm:t>
    </dgm:pt>
    <dgm:pt modelId="{320B60C9-D9D7-4677-A8E7-0969004A8C79}">
      <dgm:prSet/>
      <dgm:spPr/>
      <dgm:t>
        <a:bodyPr/>
        <a:lstStyle/>
        <a:p>
          <a:r>
            <a:rPr lang="vi-VN" b="0" i="0" dirty="0"/>
            <a:t>+ </a:t>
          </a:r>
          <a:r>
            <a:rPr lang="vi-VN" b="0" i="0" dirty="0" err="1"/>
            <a:t>Max</a:t>
          </a:r>
          <a:r>
            <a:rPr lang="vi-VN" b="0" i="0" dirty="0"/>
            <a:t>: biểu diễn cho mục đích của đối thủ này là làm lớn tối đa lợi thế của mình.</a:t>
          </a:r>
        </a:p>
      </dgm:t>
    </dgm:pt>
    <dgm:pt modelId="{33799B73-A04D-479A-86F4-934D7007670F}" type="parTrans" cxnId="{464EF8FE-27EE-4085-BF4E-EC13DCB4859F}">
      <dgm:prSet/>
      <dgm:spPr/>
      <dgm:t>
        <a:bodyPr/>
        <a:lstStyle/>
        <a:p>
          <a:endParaRPr lang="vi-VN"/>
        </a:p>
      </dgm:t>
    </dgm:pt>
    <dgm:pt modelId="{6605F19E-3168-424D-B625-1BC568B19FF3}" type="sibTrans" cxnId="{464EF8FE-27EE-4085-BF4E-EC13DCB4859F}">
      <dgm:prSet/>
      <dgm:spPr/>
      <dgm:t>
        <a:bodyPr/>
        <a:lstStyle/>
        <a:p>
          <a:endParaRPr lang="vi-VN"/>
        </a:p>
      </dgm:t>
    </dgm:pt>
    <dgm:pt modelId="{3D60221E-BBBC-4040-8723-A36716D9856A}">
      <dgm:prSet/>
      <dgm:spPr/>
      <dgm:t>
        <a:bodyPr/>
        <a:lstStyle/>
        <a:p>
          <a:r>
            <a:rPr lang="vi-VN" b="0" i="0"/>
            <a:t>+ Min: biểu diễn cho mục đích của đối thủ này là làm nhỏ tối đa lợi thế của đối phương.</a:t>
          </a:r>
          <a:br>
            <a:rPr lang="vi-VN"/>
          </a:br>
          <a:endParaRPr lang="vi-VN"/>
        </a:p>
      </dgm:t>
    </dgm:pt>
    <dgm:pt modelId="{1D59229E-0CDA-41F5-BA90-EEF85DE483B8}" type="parTrans" cxnId="{22B42B15-7A67-4867-B7D6-978712C5BC15}">
      <dgm:prSet/>
      <dgm:spPr/>
      <dgm:t>
        <a:bodyPr/>
        <a:lstStyle/>
        <a:p>
          <a:endParaRPr lang="vi-VN"/>
        </a:p>
      </dgm:t>
    </dgm:pt>
    <dgm:pt modelId="{8565D8BF-34A2-4475-A54A-705F8ED46D06}" type="sibTrans" cxnId="{22B42B15-7A67-4867-B7D6-978712C5BC15}">
      <dgm:prSet/>
      <dgm:spPr/>
      <dgm:t>
        <a:bodyPr/>
        <a:lstStyle/>
        <a:p>
          <a:endParaRPr lang="vi-VN"/>
        </a:p>
      </dgm:t>
    </dgm:pt>
    <dgm:pt modelId="{B99A1A6C-5E49-4B58-89DC-E73D1BBC89D4}" type="pres">
      <dgm:prSet presAssocID="{02D09CA9-FBBC-434F-B7BA-5E26AB78C87C}" presName="linear" presStyleCnt="0">
        <dgm:presLayoutVars>
          <dgm:animLvl val="lvl"/>
          <dgm:resizeHandles val="exact"/>
        </dgm:presLayoutVars>
      </dgm:prSet>
      <dgm:spPr/>
    </dgm:pt>
    <dgm:pt modelId="{BD36E0BC-1F0D-4595-AA47-88773AEE3256}" type="pres">
      <dgm:prSet presAssocID="{043ECE56-80D5-4053-8ABD-81CB4089A77F}" presName="parentText" presStyleLbl="node1" presStyleIdx="0" presStyleCnt="5">
        <dgm:presLayoutVars>
          <dgm:chMax val="0"/>
          <dgm:bulletEnabled val="1"/>
        </dgm:presLayoutVars>
      </dgm:prSet>
      <dgm:spPr/>
    </dgm:pt>
    <dgm:pt modelId="{1AE29984-9296-441A-99D0-4195A8ECD85C}" type="pres">
      <dgm:prSet presAssocID="{DC044246-49BB-46C2-BCB4-5C9446BCA953}" presName="spacer" presStyleCnt="0"/>
      <dgm:spPr/>
    </dgm:pt>
    <dgm:pt modelId="{41706859-B671-4A47-A464-4795684CCB51}" type="pres">
      <dgm:prSet presAssocID="{039E98CB-C926-481C-9095-2BE07ECFC046}" presName="parentText" presStyleLbl="node1" presStyleIdx="1" presStyleCnt="5" custLinFactNeighborX="-6993" custLinFactNeighborY="43082">
        <dgm:presLayoutVars>
          <dgm:chMax val="0"/>
          <dgm:bulletEnabled val="1"/>
        </dgm:presLayoutVars>
      </dgm:prSet>
      <dgm:spPr/>
    </dgm:pt>
    <dgm:pt modelId="{E94E2EEE-F5AB-4375-889C-E06777AE49F3}" type="pres">
      <dgm:prSet presAssocID="{E7DDFC2B-24B6-4427-943B-A234089B8582}" presName="spacer" presStyleCnt="0"/>
      <dgm:spPr/>
    </dgm:pt>
    <dgm:pt modelId="{612945FF-E135-474D-9138-31E17B73C322}" type="pres">
      <dgm:prSet presAssocID="{320B60C9-D9D7-4677-A8E7-0969004A8C79}" presName="parentText" presStyleLbl="node1" presStyleIdx="2" presStyleCnt="5">
        <dgm:presLayoutVars>
          <dgm:chMax val="0"/>
          <dgm:bulletEnabled val="1"/>
        </dgm:presLayoutVars>
      </dgm:prSet>
      <dgm:spPr/>
    </dgm:pt>
    <dgm:pt modelId="{0D98D75E-9A74-4386-ABCC-51C4DC8AF66C}" type="pres">
      <dgm:prSet presAssocID="{6605F19E-3168-424D-B625-1BC568B19FF3}" presName="spacer" presStyleCnt="0"/>
      <dgm:spPr/>
    </dgm:pt>
    <dgm:pt modelId="{661D78A6-E441-4036-AD18-CD60B227FEA2}" type="pres">
      <dgm:prSet presAssocID="{3D60221E-BBBC-4040-8723-A36716D9856A}" presName="parentText" presStyleLbl="node1" presStyleIdx="3" presStyleCnt="5">
        <dgm:presLayoutVars>
          <dgm:chMax val="0"/>
          <dgm:bulletEnabled val="1"/>
        </dgm:presLayoutVars>
      </dgm:prSet>
      <dgm:spPr/>
    </dgm:pt>
    <dgm:pt modelId="{48A27D72-7480-4554-8C27-04BE062CB768}" type="pres">
      <dgm:prSet presAssocID="{8565D8BF-34A2-4475-A54A-705F8ED46D06}" presName="spacer" presStyleCnt="0"/>
      <dgm:spPr/>
    </dgm:pt>
    <dgm:pt modelId="{2FDD9C39-3B90-4C95-8759-582CC60916E6}" type="pres">
      <dgm:prSet presAssocID="{45D4FE43-1FAB-46EE-B831-87E4FD336BF5}" presName="parentText" presStyleLbl="node1" presStyleIdx="4" presStyleCnt="5">
        <dgm:presLayoutVars>
          <dgm:chMax val="0"/>
          <dgm:bulletEnabled val="1"/>
        </dgm:presLayoutVars>
      </dgm:prSet>
      <dgm:spPr/>
    </dgm:pt>
  </dgm:ptLst>
  <dgm:cxnLst>
    <dgm:cxn modelId="{22B42B15-7A67-4867-B7D6-978712C5BC15}" srcId="{02D09CA9-FBBC-434F-B7BA-5E26AB78C87C}" destId="{3D60221E-BBBC-4040-8723-A36716D9856A}" srcOrd="3" destOrd="0" parTransId="{1D59229E-0CDA-41F5-BA90-EEF85DE483B8}" sibTransId="{8565D8BF-34A2-4475-A54A-705F8ED46D06}"/>
    <dgm:cxn modelId="{A9469C18-2006-41BE-9355-4C429FF590BF}" type="presOf" srcId="{039E98CB-C926-481C-9095-2BE07ECFC046}" destId="{41706859-B671-4A47-A464-4795684CCB51}" srcOrd="0" destOrd="0" presId="urn:microsoft.com/office/officeart/2005/8/layout/vList2"/>
    <dgm:cxn modelId="{6EA90729-5FCA-4A17-AB3B-DA9400FF3FF0}" type="presOf" srcId="{02D09CA9-FBBC-434F-B7BA-5E26AB78C87C}" destId="{B99A1A6C-5E49-4B58-89DC-E73D1BBC89D4}" srcOrd="0" destOrd="0" presId="urn:microsoft.com/office/officeart/2005/8/layout/vList2"/>
    <dgm:cxn modelId="{6AE78932-0C18-43A3-9BBE-7EDD43EC62C7}" type="presOf" srcId="{043ECE56-80D5-4053-8ABD-81CB4089A77F}" destId="{BD36E0BC-1F0D-4595-AA47-88773AEE3256}" srcOrd="0" destOrd="0" presId="urn:microsoft.com/office/officeart/2005/8/layout/vList2"/>
    <dgm:cxn modelId="{B607DA3E-0121-468E-B748-2098B0B1173C}" type="presOf" srcId="{3D60221E-BBBC-4040-8723-A36716D9856A}" destId="{661D78A6-E441-4036-AD18-CD60B227FEA2}" srcOrd="0" destOrd="0" presId="urn:microsoft.com/office/officeart/2005/8/layout/vList2"/>
    <dgm:cxn modelId="{3388886C-F5B4-4CE1-B86B-EF99D88F624F}" srcId="{02D09CA9-FBBC-434F-B7BA-5E26AB78C87C}" destId="{45D4FE43-1FAB-46EE-B831-87E4FD336BF5}" srcOrd="4" destOrd="0" parTransId="{8F112529-3C00-4D12-80E1-38B6A0FD6743}" sibTransId="{42EE2C4A-5525-4F15-B39C-D6FFD35DF578}"/>
    <dgm:cxn modelId="{D4EBB456-7AE3-4E9D-8736-4606BF4C4F4A}" type="presOf" srcId="{320B60C9-D9D7-4677-A8E7-0969004A8C79}" destId="{612945FF-E135-474D-9138-31E17B73C322}" srcOrd="0" destOrd="0" presId="urn:microsoft.com/office/officeart/2005/8/layout/vList2"/>
    <dgm:cxn modelId="{3E15609C-69E2-4A53-AA2C-DAFED1EDD076}" srcId="{02D09CA9-FBBC-434F-B7BA-5E26AB78C87C}" destId="{043ECE56-80D5-4053-8ABD-81CB4089A77F}" srcOrd="0" destOrd="0" parTransId="{CEA19DA8-13DF-4119-A026-6229EAC79F37}" sibTransId="{DC044246-49BB-46C2-BCB4-5C9446BCA953}"/>
    <dgm:cxn modelId="{2036FDEA-5931-4BD5-86CA-73B164A85E8C}" srcId="{02D09CA9-FBBC-434F-B7BA-5E26AB78C87C}" destId="{039E98CB-C926-481C-9095-2BE07ECFC046}" srcOrd="1" destOrd="0" parTransId="{5B46158A-6029-4065-83BF-A7010884913D}" sibTransId="{E7DDFC2B-24B6-4427-943B-A234089B8582}"/>
    <dgm:cxn modelId="{5BDACFF3-FDF7-43D1-A2AC-A6546B665028}" type="presOf" srcId="{45D4FE43-1FAB-46EE-B831-87E4FD336BF5}" destId="{2FDD9C39-3B90-4C95-8759-582CC60916E6}" srcOrd="0" destOrd="0" presId="urn:microsoft.com/office/officeart/2005/8/layout/vList2"/>
    <dgm:cxn modelId="{464EF8FE-27EE-4085-BF4E-EC13DCB4859F}" srcId="{02D09CA9-FBBC-434F-B7BA-5E26AB78C87C}" destId="{320B60C9-D9D7-4677-A8E7-0969004A8C79}" srcOrd="2" destOrd="0" parTransId="{33799B73-A04D-479A-86F4-934D7007670F}" sibTransId="{6605F19E-3168-424D-B625-1BC568B19FF3}"/>
    <dgm:cxn modelId="{C168968F-A1DC-4C02-B7F0-C7D564E15C14}" type="presParOf" srcId="{B99A1A6C-5E49-4B58-89DC-E73D1BBC89D4}" destId="{BD36E0BC-1F0D-4595-AA47-88773AEE3256}" srcOrd="0" destOrd="0" presId="urn:microsoft.com/office/officeart/2005/8/layout/vList2"/>
    <dgm:cxn modelId="{50BD37CF-51D8-4B85-BC3D-DC00BD2A183C}" type="presParOf" srcId="{B99A1A6C-5E49-4B58-89DC-E73D1BBC89D4}" destId="{1AE29984-9296-441A-99D0-4195A8ECD85C}" srcOrd="1" destOrd="0" presId="urn:microsoft.com/office/officeart/2005/8/layout/vList2"/>
    <dgm:cxn modelId="{AE5A157A-35AC-444F-B461-F2232E8C04E6}" type="presParOf" srcId="{B99A1A6C-5E49-4B58-89DC-E73D1BBC89D4}" destId="{41706859-B671-4A47-A464-4795684CCB51}" srcOrd="2" destOrd="0" presId="urn:microsoft.com/office/officeart/2005/8/layout/vList2"/>
    <dgm:cxn modelId="{810405BB-DE60-4540-ADDF-D5B7315C5ED6}" type="presParOf" srcId="{B99A1A6C-5E49-4B58-89DC-E73D1BBC89D4}" destId="{E94E2EEE-F5AB-4375-889C-E06777AE49F3}" srcOrd="3" destOrd="0" presId="urn:microsoft.com/office/officeart/2005/8/layout/vList2"/>
    <dgm:cxn modelId="{B11F7A0E-29AB-44E1-B545-20D32845A4CC}" type="presParOf" srcId="{B99A1A6C-5E49-4B58-89DC-E73D1BBC89D4}" destId="{612945FF-E135-474D-9138-31E17B73C322}" srcOrd="4" destOrd="0" presId="urn:microsoft.com/office/officeart/2005/8/layout/vList2"/>
    <dgm:cxn modelId="{72A09F73-C293-4DC1-B9A8-C0F00B0AD10E}" type="presParOf" srcId="{B99A1A6C-5E49-4B58-89DC-E73D1BBC89D4}" destId="{0D98D75E-9A74-4386-ABCC-51C4DC8AF66C}" srcOrd="5" destOrd="0" presId="urn:microsoft.com/office/officeart/2005/8/layout/vList2"/>
    <dgm:cxn modelId="{A5CB6AD5-E832-4A94-A16A-024C5E69189B}" type="presParOf" srcId="{B99A1A6C-5E49-4B58-89DC-E73D1BBC89D4}" destId="{661D78A6-E441-4036-AD18-CD60B227FEA2}" srcOrd="6" destOrd="0" presId="urn:microsoft.com/office/officeart/2005/8/layout/vList2"/>
    <dgm:cxn modelId="{AFB670D4-9E3F-49FE-8436-21DA6700AD03}" type="presParOf" srcId="{B99A1A6C-5E49-4B58-89DC-E73D1BBC89D4}" destId="{48A27D72-7480-4554-8C27-04BE062CB768}" srcOrd="7" destOrd="0" presId="urn:microsoft.com/office/officeart/2005/8/layout/vList2"/>
    <dgm:cxn modelId="{5C50BAA3-53F1-4A4E-9883-46A9A160891B}" type="presParOf" srcId="{B99A1A6C-5E49-4B58-89DC-E73D1BBC89D4}" destId="{2FDD9C39-3B90-4C95-8759-582CC60916E6}"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D09CA9-FBBC-434F-B7BA-5E26AB78C8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43ECE56-80D5-4053-8ABD-81CB4089A77F}">
      <dgm:prSet/>
      <dgm:spPr/>
      <dgm:t>
        <a:bodyPr/>
        <a:lstStyle/>
        <a:p>
          <a:r>
            <a:rPr lang="vi-VN" b="0" i="0" dirty="0"/>
            <a:t>Nếu một nhánh tìm kiếm (nhánh chứa nước đi) không thể cải thiện được hiệu quả của hàm tiện ích mà chúng ta đã có thì không cần xét đến nữa. Việc cắt tỉa nhánh tìm kiếm vô ích không làm ảnh hưởng đến kết quả cuối cùng của hàm tiện ích.</a:t>
          </a:r>
          <a:endParaRPr lang="en-US" dirty="0"/>
        </a:p>
      </dgm:t>
    </dgm:pt>
    <dgm:pt modelId="{CEA19DA8-13DF-4119-A026-6229EAC79F37}" type="parTrans" cxnId="{3E15609C-69E2-4A53-AA2C-DAFED1EDD076}">
      <dgm:prSet/>
      <dgm:spPr/>
      <dgm:t>
        <a:bodyPr/>
        <a:lstStyle/>
        <a:p>
          <a:endParaRPr lang="en-US"/>
        </a:p>
      </dgm:t>
    </dgm:pt>
    <dgm:pt modelId="{DC044246-49BB-46C2-BCB4-5C9446BCA953}" type="sibTrans" cxnId="{3E15609C-69E2-4A53-AA2C-DAFED1EDD076}">
      <dgm:prSet/>
      <dgm:spPr/>
      <dgm:t>
        <a:bodyPr/>
        <a:lstStyle/>
        <a:p>
          <a:endParaRPr lang="en-US"/>
        </a:p>
      </dgm:t>
    </dgm:pt>
    <dgm:pt modelId="{18D95ABF-8701-4203-9A51-C94E261CBE4F}">
      <dgm:prSet/>
      <dgm:spPr/>
      <dgm:t>
        <a:bodyPr/>
        <a:lstStyle/>
        <a:p>
          <a:r>
            <a:rPr lang="vi-VN" b="0" i="0"/>
            <a:t>Giải thuật cắt tỉa Alpha-Beta giảm được nhiều nhánh tìm kiếm vô ích, giúp tăng tốc độ tìm kiếm, giảm chi phí thực thi và tăng độ sâu tìm kiếm, từ đó giá trị của hàm tiện ích.</a:t>
          </a:r>
          <a:br>
            <a:rPr lang="vi-VN"/>
          </a:br>
          <a:endParaRPr lang="vi-VN"/>
        </a:p>
      </dgm:t>
    </dgm:pt>
    <dgm:pt modelId="{B7139F75-CC49-4677-8F1E-AAC3E6EBE3A5}" type="parTrans" cxnId="{75CE6EA2-4C26-4805-A691-EA8939838E43}">
      <dgm:prSet/>
      <dgm:spPr/>
      <dgm:t>
        <a:bodyPr/>
        <a:lstStyle/>
        <a:p>
          <a:endParaRPr lang="vi-VN"/>
        </a:p>
      </dgm:t>
    </dgm:pt>
    <dgm:pt modelId="{0BAB9FC7-98DC-4030-858B-60E3220FCF93}" type="sibTrans" cxnId="{75CE6EA2-4C26-4805-A691-EA8939838E43}">
      <dgm:prSet/>
      <dgm:spPr/>
      <dgm:t>
        <a:bodyPr/>
        <a:lstStyle/>
        <a:p>
          <a:endParaRPr lang="vi-VN"/>
        </a:p>
      </dgm:t>
    </dgm:pt>
    <dgm:pt modelId="{B99A1A6C-5E49-4B58-89DC-E73D1BBC89D4}" type="pres">
      <dgm:prSet presAssocID="{02D09CA9-FBBC-434F-B7BA-5E26AB78C87C}" presName="linear" presStyleCnt="0">
        <dgm:presLayoutVars>
          <dgm:animLvl val="lvl"/>
          <dgm:resizeHandles val="exact"/>
        </dgm:presLayoutVars>
      </dgm:prSet>
      <dgm:spPr/>
    </dgm:pt>
    <dgm:pt modelId="{BD36E0BC-1F0D-4595-AA47-88773AEE3256}" type="pres">
      <dgm:prSet presAssocID="{043ECE56-80D5-4053-8ABD-81CB4089A77F}" presName="parentText" presStyleLbl="node1" presStyleIdx="0" presStyleCnt="2">
        <dgm:presLayoutVars>
          <dgm:chMax val="0"/>
          <dgm:bulletEnabled val="1"/>
        </dgm:presLayoutVars>
      </dgm:prSet>
      <dgm:spPr/>
    </dgm:pt>
    <dgm:pt modelId="{1AE29984-9296-441A-99D0-4195A8ECD85C}" type="pres">
      <dgm:prSet presAssocID="{DC044246-49BB-46C2-BCB4-5C9446BCA953}" presName="spacer" presStyleCnt="0"/>
      <dgm:spPr/>
    </dgm:pt>
    <dgm:pt modelId="{95E4105E-0E87-4FBA-A906-487B1665439F}" type="pres">
      <dgm:prSet presAssocID="{18D95ABF-8701-4203-9A51-C94E261CBE4F}" presName="parentText" presStyleLbl="node1" presStyleIdx="1" presStyleCnt="2">
        <dgm:presLayoutVars>
          <dgm:chMax val="0"/>
          <dgm:bulletEnabled val="1"/>
        </dgm:presLayoutVars>
      </dgm:prSet>
      <dgm:spPr/>
    </dgm:pt>
  </dgm:ptLst>
  <dgm:cxnLst>
    <dgm:cxn modelId="{6EA90729-5FCA-4A17-AB3B-DA9400FF3FF0}" type="presOf" srcId="{02D09CA9-FBBC-434F-B7BA-5E26AB78C87C}" destId="{B99A1A6C-5E49-4B58-89DC-E73D1BBC89D4}" srcOrd="0" destOrd="0" presId="urn:microsoft.com/office/officeart/2005/8/layout/vList2"/>
    <dgm:cxn modelId="{6AE78932-0C18-43A3-9BBE-7EDD43EC62C7}" type="presOf" srcId="{043ECE56-80D5-4053-8ABD-81CB4089A77F}" destId="{BD36E0BC-1F0D-4595-AA47-88773AEE3256}" srcOrd="0" destOrd="0" presId="urn:microsoft.com/office/officeart/2005/8/layout/vList2"/>
    <dgm:cxn modelId="{3E15609C-69E2-4A53-AA2C-DAFED1EDD076}" srcId="{02D09CA9-FBBC-434F-B7BA-5E26AB78C87C}" destId="{043ECE56-80D5-4053-8ABD-81CB4089A77F}" srcOrd="0" destOrd="0" parTransId="{CEA19DA8-13DF-4119-A026-6229EAC79F37}" sibTransId="{DC044246-49BB-46C2-BCB4-5C9446BCA953}"/>
    <dgm:cxn modelId="{75CE6EA2-4C26-4805-A691-EA8939838E43}" srcId="{02D09CA9-FBBC-434F-B7BA-5E26AB78C87C}" destId="{18D95ABF-8701-4203-9A51-C94E261CBE4F}" srcOrd="1" destOrd="0" parTransId="{B7139F75-CC49-4677-8F1E-AAC3E6EBE3A5}" sibTransId="{0BAB9FC7-98DC-4030-858B-60E3220FCF93}"/>
    <dgm:cxn modelId="{2C16E6C7-8321-4F43-A605-5271F3103458}" type="presOf" srcId="{18D95ABF-8701-4203-9A51-C94E261CBE4F}" destId="{95E4105E-0E87-4FBA-A906-487B1665439F}" srcOrd="0" destOrd="0" presId="urn:microsoft.com/office/officeart/2005/8/layout/vList2"/>
    <dgm:cxn modelId="{C168968F-A1DC-4C02-B7F0-C7D564E15C14}" type="presParOf" srcId="{B99A1A6C-5E49-4B58-89DC-E73D1BBC89D4}" destId="{BD36E0BC-1F0D-4595-AA47-88773AEE3256}" srcOrd="0" destOrd="0" presId="urn:microsoft.com/office/officeart/2005/8/layout/vList2"/>
    <dgm:cxn modelId="{50BD37CF-51D8-4B85-BC3D-DC00BD2A183C}" type="presParOf" srcId="{B99A1A6C-5E49-4B58-89DC-E73D1BBC89D4}" destId="{1AE29984-9296-441A-99D0-4195A8ECD85C}" srcOrd="1" destOrd="0" presId="urn:microsoft.com/office/officeart/2005/8/layout/vList2"/>
    <dgm:cxn modelId="{FF098C0D-87C6-4E6A-B619-B2B65AA3BB6A}" type="presParOf" srcId="{B99A1A6C-5E49-4B58-89DC-E73D1BBC89D4}" destId="{95E4105E-0E87-4FBA-A906-487B1665439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C44C1-DB2B-470D-A689-6BD0614D1084}">
      <dsp:nvSpPr>
        <dsp:cNvPr id="0" name=""/>
        <dsp:cNvSpPr/>
      </dsp:nvSpPr>
      <dsp:spPr>
        <a:xfrm>
          <a:off x="0" y="1647"/>
          <a:ext cx="9525000" cy="2331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vi-VN" sz="2400" kern="1200" dirty="0"/>
            <a:t>T</a:t>
          </a:r>
          <a:r>
            <a:rPr lang="vi-VN" sz="2400" b="0" i="0" kern="1200" dirty="0"/>
            <a:t>ìm kiếm có thể hiểu là tìm một hoặc một số đối tượng thỏa mãn những đòi hỏi nào đó trong tập hợp rộng lớn các đối tượng</a:t>
          </a:r>
          <a:r>
            <a:rPr lang="vi-VN" sz="2400" kern="1200" dirty="0"/>
            <a:t> </a:t>
          </a:r>
          <a:endParaRPr lang="en-US" sz="2400" kern="1200" dirty="0"/>
        </a:p>
      </dsp:txBody>
      <dsp:txXfrm>
        <a:off x="113808" y="115455"/>
        <a:ext cx="9297384" cy="2103757"/>
      </dsp:txXfrm>
    </dsp:sp>
    <dsp:sp modelId="{DA15CDD0-4517-4665-BE5B-B09A056D523F}">
      <dsp:nvSpPr>
        <dsp:cNvPr id="0" name=""/>
        <dsp:cNvSpPr/>
      </dsp:nvSpPr>
      <dsp:spPr>
        <a:xfrm>
          <a:off x="0" y="2342429"/>
          <a:ext cx="9525000" cy="2331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vi-VN" sz="2400" kern="1200" dirty="0"/>
            <a:t>N</a:t>
          </a:r>
          <a:r>
            <a:rPr lang="vi-VN" sz="2400" b="0" i="0" kern="1200" dirty="0"/>
            <a:t>gười chơi phải tìm ra nước đi có ưu thế thắng.</a:t>
          </a:r>
          <a:r>
            <a:rPr lang="vi-VN" sz="2400" kern="1200" dirty="0"/>
            <a:t> </a:t>
          </a:r>
          <a:endParaRPr lang="en-US" sz="2400" kern="1200" dirty="0"/>
        </a:p>
      </dsp:txBody>
      <dsp:txXfrm>
        <a:off x="113808" y="2456237"/>
        <a:ext cx="9297384" cy="2103757"/>
      </dsp:txXfrm>
    </dsp:sp>
    <dsp:sp modelId="{C8231C1A-F5A5-4960-9AF7-578D3A54A1FC}">
      <dsp:nvSpPr>
        <dsp:cNvPr id="0" name=""/>
        <dsp:cNvSpPr/>
      </dsp:nvSpPr>
      <dsp:spPr>
        <a:xfrm>
          <a:off x="0" y="4683818"/>
          <a:ext cx="9525000" cy="233137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US" sz="2400" b="0" i="0" kern="1200"/>
        </a:p>
        <a:p>
          <a:pPr marL="0" lvl="0" indent="0" algn="just" defTabSz="1066800">
            <a:lnSpc>
              <a:spcPct val="90000"/>
            </a:lnSpc>
            <a:spcBef>
              <a:spcPct val="0"/>
            </a:spcBef>
            <a:spcAft>
              <a:spcPct val="35000"/>
            </a:spcAft>
            <a:buNone/>
          </a:pPr>
          <a:r>
            <a:rPr lang="vi-VN" sz="2400" b="0" i="0" kern="1200"/>
            <a:t>Ở </a:t>
          </a:r>
          <a:r>
            <a:rPr lang="vi-VN" sz="2400" b="0" i="0" kern="1200" dirty="0"/>
            <a:t>các trò chơi thể loại này (cờ vua, cờ vây), có một cây trò </a:t>
          </a:r>
          <a:r>
            <a:rPr lang="vi-VN" sz="2400" b="0" i="0" kern="1200"/>
            <a:t>chơi gồm </a:t>
          </a:r>
          <a:r>
            <a:rPr lang="vi-VN" sz="2400" b="0" i="0" kern="1200" dirty="0"/>
            <a:t>tất cả các nước đi có thể có của cả hai đấu thủ và </a:t>
          </a:r>
          <a:r>
            <a:rPr lang="vi-VN" sz="2400" b="0" i="0" kern="1200"/>
            <a:t>các bao</a:t>
          </a:r>
          <a:r>
            <a:rPr lang="en-US" sz="2400" b="0" i="0" kern="1200"/>
            <a:t> </a:t>
          </a:r>
          <a:r>
            <a:rPr lang="vi-VN" sz="2400" b="0" i="0" kern="1200"/>
            <a:t>cấu </a:t>
          </a:r>
          <a:r>
            <a:rPr lang="vi-VN" sz="2400" b="0" i="0" kern="1200" dirty="0"/>
            <a:t>hình bàn cờ là kết quả của nước đi đó. Ta có thể tìm kiếm trên cây này để có chiến lược chơi hiệu quả. Trong trò chơi này phải tính đến mọi nước đi đối thủ có thể sử dụng.</a:t>
          </a:r>
          <a:r>
            <a:rPr lang="vi-VN" sz="2400" kern="1200" dirty="0"/>
            <a:t> </a:t>
          </a:r>
          <a:br>
            <a:rPr lang="vi-VN" sz="2400" kern="1200" dirty="0"/>
          </a:br>
          <a:br>
            <a:rPr lang="vi-VN" sz="2400" kern="1200" dirty="0"/>
          </a:br>
          <a:br>
            <a:rPr lang="vi-VN" sz="2400" kern="1200" dirty="0"/>
          </a:br>
          <a:endParaRPr lang="en-US" sz="2400" kern="1200" dirty="0"/>
        </a:p>
      </dsp:txBody>
      <dsp:txXfrm>
        <a:off x="113808" y="4797626"/>
        <a:ext cx="9297384" cy="21037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6E0BC-1F0D-4595-AA47-88773AEE3256}">
      <dsp:nvSpPr>
        <dsp:cNvPr id="0" name=""/>
        <dsp:cNvSpPr/>
      </dsp:nvSpPr>
      <dsp:spPr>
        <a:xfrm>
          <a:off x="0" y="32349"/>
          <a:ext cx="7848600" cy="158600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b="0" i="0" kern="1200"/>
            <a:t>Máy tính có lợi thế là khả năng tính toán nhanh, khả năng nhớ tốt gấp nhiều lần so với con người</a:t>
          </a:r>
          <a:r>
            <a:rPr lang="vi-VN" sz="2300" kern="1200"/>
            <a:t> </a:t>
          </a:r>
          <a:br>
            <a:rPr lang="vi-VN" sz="2300" kern="1200"/>
          </a:br>
          <a:endParaRPr lang="en-US" sz="2300" kern="1200"/>
        </a:p>
      </dsp:txBody>
      <dsp:txXfrm>
        <a:off x="77423" y="109772"/>
        <a:ext cx="7693754" cy="1431162"/>
      </dsp:txXfrm>
    </dsp:sp>
    <dsp:sp modelId="{41706859-B671-4A47-A464-4795684CCB51}">
      <dsp:nvSpPr>
        <dsp:cNvPr id="0" name=""/>
        <dsp:cNvSpPr/>
      </dsp:nvSpPr>
      <dsp:spPr>
        <a:xfrm>
          <a:off x="0" y="1684597"/>
          <a:ext cx="7848600" cy="158600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b="0" i="0" kern="1200"/>
            <a:t>Máy tính có thể tính trước được ít nhất là 4 đến 5 nước. Vậy phải có thuật toán để máy có thể quét qua các phương án đi, và chọn phương án cuối cùng là tốt nhất sao cho máy tính có thể thắng</a:t>
          </a:r>
          <a:r>
            <a:rPr lang="vi-VN" sz="2300" kern="1200"/>
            <a:t> </a:t>
          </a:r>
          <a:endParaRPr lang="en-US" sz="2300" kern="1200"/>
        </a:p>
      </dsp:txBody>
      <dsp:txXfrm>
        <a:off x="77423" y="1762020"/>
        <a:ext cx="7693754" cy="1431162"/>
      </dsp:txXfrm>
    </dsp:sp>
    <dsp:sp modelId="{2FDD9C39-3B90-4C95-8759-582CC60916E6}">
      <dsp:nvSpPr>
        <dsp:cNvPr id="0" name=""/>
        <dsp:cNvSpPr/>
      </dsp:nvSpPr>
      <dsp:spPr>
        <a:xfrm>
          <a:off x="0" y="3336845"/>
          <a:ext cx="7848600" cy="158600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b="0" i="0" kern="1200"/>
            <a:t>Trong ứng dụng này ta chọn chiến lược Minimax và thuật toán cải tiến Alpha-beta để cài đặt cho máy tính chơi.</a:t>
          </a:r>
          <a:r>
            <a:rPr lang="vi-VN" sz="2300" kern="1200"/>
            <a:t> </a:t>
          </a:r>
          <a:br>
            <a:rPr lang="vi-VN" sz="2300" kern="1200"/>
          </a:br>
          <a:br>
            <a:rPr lang="vi-VN" sz="2300" kern="1200"/>
          </a:br>
          <a:endParaRPr lang="en-US" sz="2300" kern="1200"/>
        </a:p>
      </dsp:txBody>
      <dsp:txXfrm>
        <a:off x="77423" y="3414268"/>
        <a:ext cx="7693754" cy="14311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6E0BC-1F0D-4595-AA47-88773AEE3256}">
      <dsp:nvSpPr>
        <dsp:cNvPr id="0" name=""/>
        <dsp:cNvSpPr/>
      </dsp:nvSpPr>
      <dsp:spPr>
        <a:xfrm>
          <a:off x="0" y="92331"/>
          <a:ext cx="10896600" cy="9149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i="0" kern="1200" dirty="0" err="1"/>
            <a:t>Minimax</a:t>
          </a:r>
          <a:r>
            <a:rPr lang="vi-VN" sz="1700" b="0" i="0" kern="1200" dirty="0"/>
            <a:t> (hay còn gọi là </a:t>
          </a:r>
          <a:r>
            <a:rPr lang="vi-VN" sz="1700" b="0" i="0" kern="1200" dirty="0" err="1"/>
            <a:t>minmax</a:t>
          </a:r>
          <a:r>
            <a:rPr lang="vi-VN" sz="1700" b="0" i="0" kern="1200" dirty="0"/>
            <a:t>) là một phương pháp trong lý thuyết quyết định có mục đích là tối thiểu hóa (</a:t>
          </a:r>
          <a:r>
            <a:rPr lang="vi-VN" sz="1700" b="0" i="0" kern="1200" dirty="0" err="1"/>
            <a:t>minimiza</a:t>
          </a:r>
          <a:r>
            <a:rPr lang="vi-VN" sz="1700" b="0" i="0" kern="1200" dirty="0"/>
            <a:t>) tổn thất vốn được dự tính có thể là “tối đa” (</a:t>
          </a:r>
          <a:r>
            <a:rPr lang="vi-VN" sz="1700" b="0" i="0" kern="1200" dirty="0" err="1"/>
            <a:t>maximize</a:t>
          </a:r>
          <a:r>
            <a:rPr lang="vi-VN" sz="1700" b="0" i="0" kern="1200" dirty="0"/>
            <a:t>)</a:t>
          </a:r>
          <a:br>
            <a:rPr lang="vi-VN" sz="1700" kern="1200" dirty="0"/>
          </a:br>
          <a:endParaRPr lang="en-US" sz="1700" kern="1200" dirty="0"/>
        </a:p>
      </dsp:txBody>
      <dsp:txXfrm>
        <a:off x="44664" y="136995"/>
        <a:ext cx="10807272" cy="825612"/>
      </dsp:txXfrm>
    </dsp:sp>
    <dsp:sp modelId="{41706859-B671-4A47-A464-4795684CCB51}">
      <dsp:nvSpPr>
        <dsp:cNvPr id="0" name=""/>
        <dsp:cNvSpPr/>
      </dsp:nvSpPr>
      <dsp:spPr>
        <a:xfrm>
          <a:off x="0" y="1077324"/>
          <a:ext cx="10896600" cy="9149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i="0" kern="1200" dirty="0"/>
            <a:t>Hai đối thủ trong trò chơi có tên là MAX và MIN.</a:t>
          </a:r>
          <a:endParaRPr lang="en-US" sz="1700" kern="1200" dirty="0"/>
        </a:p>
      </dsp:txBody>
      <dsp:txXfrm>
        <a:off x="44664" y="1121988"/>
        <a:ext cx="10807272" cy="825612"/>
      </dsp:txXfrm>
    </dsp:sp>
    <dsp:sp modelId="{612945FF-E135-474D-9138-31E17B73C322}">
      <dsp:nvSpPr>
        <dsp:cNvPr id="0" name=""/>
        <dsp:cNvSpPr/>
      </dsp:nvSpPr>
      <dsp:spPr>
        <a:xfrm>
          <a:off x="0" y="2020131"/>
          <a:ext cx="10896600" cy="9149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i="0" kern="1200" dirty="0"/>
            <a:t>+ </a:t>
          </a:r>
          <a:r>
            <a:rPr lang="vi-VN" sz="1700" b="0" i="0" kern="1200" dirty="0" err="1"/>
            <a:t>Max</a:t>
          </a:r>
          <a:r>
            <a:rPr lang="vi-VN" sz="1700" b="0" i="0" kern="1200" dirty="0"/>
            <a:t>: biểu diễn cho mục đích của đối thủ này là làm lớn tối đa lợi thế của mình.</a:t>
          </a:r>
        </a:p>
      </dsp:txBody>
      <dsp:txXfrm>
        <a:off x="44664" y="2064795"/>
        <a:ext cx="10807272" cy="825612"/>
      </dsp:txXfrm>
    </dsp:sp>
    <dsp:sp modelId="{661D78A6-E441-4036-AD18-CD60B227FEA2}">
      <dsp:nvSpPr>
        <dsp:cNvPr id="0" name=""/>
        <dsp:cNvSpPr/>
      </dsp:nvSpPr>
      <dsp:spPr>
        <a:xfrm>
          <a:off x="0" y="2984031"/>
          <a:ext cx="10896600" cy="9149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i="0" kern="1200"/>
            <a:t>+ Min: biểu diễn cho mục đích của đối thủ này là làm nhỏ tối đa lợi thế của đối phương.</a:t>
          </a:r>
          <a:br>
            <a:rPr lang="vi-VN" sz="1700" kern="1200"/>
          </a:br>
          <a:endParaRPr lang="vi-VN" sz="1700" kern="1200"/>
        </a:p>
      </dsp:txBody>
      <dsp:txXfrm>
        <a:off x="44664" y="3028695"/>
        <a:ext cx="10807272" cy="825612"/>
      </dsp:txXfrm>
    </dsp:sp>
    <dsp:sp modelId="{2FDD9C39-3B90-4C95-8759-582CC60916E6}">
      <dsp:nvSpPr>
        <dsp:cNvPr id="0" name=""/>
        <dsp:cNvSpPr/>
      </dsp:nvSpPr>
      <dsp:spPr>
        <a:xfrm>
          <a:off x="0" y="3947931"/>
          <a:ext cx="10896600" cy="9149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i="0" kern="1200" dirty="0"/>
            <a:t>Trên cây tìm kiếm sẽ phân lớp thành các lớp </a:t>
          </a:r>
          <a:r>
            <a:rPr lang="vi-VN" sz="1700" b="0" i="0" kern="1200" dirty="0" err="1"/>
            <a:t>Max</a:t>
          </a:r>
          <a:r>
            <a:rPr lang="vi-VN" sz="1700" b="0" i="0" kern="1200" dirty="0"/>
            <a:t> và Min.</a:t>
          </a:r>
          <a:br>
            <a:rPr lang="vi-VN" sz="1700" kern="1200" dirty="0"/>
          </a:br>
          <a:endParaRPr lang="en-US" sz="1700" kern="1200" dirty="0"/>
        </a:p>
      </dsp:txBody>
      <dsp:txXfrm>
        <a:off x="44664" y="3992595"/>
        <a:ext cx="10807272" cy="8256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6E0BC-1F0D-4595-AA47-88773AEE3256}">
      <dsp:nvSpPr>
        <dsp:cNvPr id="0" name=""/>
        <dsp:cNvSpPr/>
      </dsp:nvSpPr>
      <dsp:spPr>
        <a:xfrm>
          <a:off x="0" y="249921"/>
          <a:ext cx="7848600" cy="219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b="0" i="0" kern="1200" dirty="0"/>
            <a:t>Nếu một nhánh tìm kiếm (nhánh chứa nước đi) không thể cải thiện được hiệu quả của hàm tiện ích mà chúng ta đã có thì không cần xét đến nữa. Việc cắt tỉa nhánh tìm kiếm vô ích không làm ảnh hưởng đến kết quả cuối cùng của hàm tiện ích.</a:t>
          </a:r>
          <a:endParaRPr lang="en-US" sz="2600" kern="1200" dirty="0"/>
        </a:p>
      </dsp:txBody>
      <dsp:txXfrm>
        <a:off x="106919" y="356840"/>
        <a:ext cx="7634762" cy="1976402"/>
      </dsp:txXfrm>
    </dsp:sp>
    <dsp:sp modelId="{95E4105E-0E87-4FBA-A906-487B1665439F}">
      <dsp:nvSpPr>
        <dsp:cNvPr id="0" name=""/>
        <dsp:cNvSpPr/>
      </dsp:nvSpPr>
      <dsp:spPr>
        <a:xfrm>
          <a:off x="0" y="2515041"/>
          <a:ext cx="7848600" cy="21902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b="0" i="0" kern="1200"/>
            <a:t>Giải thuật cắt tỉa Alpha-Beta giảm được nhiều nhánh tìm kiếm vô ích, giúp tăng tốc độ tìm kiếm, giảm chi phí thực thi và tăng độ sâu tìm kiếm, từ đó giá trị của hàm tiện ích.</a:t>
          </a:r>
          <a:br>
            <a:rPr lang="vi-VN" sz="2600" kern="1200"/>
          </a:br>
          <a:endParaRPr lang="vi-VN" sz="2600" kern="1200"/>
        </a:p>
      </dsp:txBody>
      <dsp:txXfrm>
        <a:off x="106919" y="2621960"/>
        <a:ext cx="7634762" cy="19764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7.png"/><Relationship Id="rId4" Type="http://schemas.openxmlformats.org/officeDocument/2006/relationships/diagramLayout" Target="../diagrams/layout3.xml"/><Relationship Id="rId9" Type="http://schemas.openxmlformats.org/officeDocument/2006/relationships/image" Target="../media/image16.sv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sv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5.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vi-VN"/>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vi-VN"/>
          </a:p>
        </p:txBody>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vi-VN"/>
          </a:p>
        </p:txBody>
      </p:sp>
      <p:sp>
        <p:nvSpPr>
          <p:cNvPr id="8" name="TextBox 8"/>
          <p:cNvSpPr txBox="1"/>
          <p:nvPr/>
        </p:nvSpPr>
        <p:spPr>
          <a:xfrm>
            <a:off x="2662189" y="2925838"/>
            <a:ext cx="6881483" cy="4623768"/>
          </a:xfrm>
          <a:prstGeom prst="rect">
            <a:avLst/>
          </a:prstGeom>
        </p:spPr>
        <p:txBody>
          <a:bodyPr lIns="0" tIns="0" rIns="0" bIns="0" rtlCol="0" anchor="t">
            <a:spAutoFit/>
          </a:bodyPr>
          <a:lstStyle/>
          <a:p>
            <a:pPr algn="ctr">
              <a:lnSpc>
                <a:spcPts val="14434"/>
              </a:lnSpc>
            </a:pPr>
            <a:r>
              <a:rPr lang="en-US" sz="20048">
                <a:solidFill>
                  <a:srgbClr val="FFFFFF"/>
                </a:solidFill>
                <a:latin typeface="Computer Says No"/>
              </a:rPr>
              <a:t>GROUP 17</a:t>
            </a:r>
          </a:p>
          <a:p>
            <a:pPr algn="ctr">
              <a:lnSpc>
                <a:spcPts val="14434"/>
              </a:lnSpc>
            </a:pPr>
            <a:endParaRPr lang="en-US" sz="20048">
              <a:solidFill>
                <a:srgbClr val="FFFFFF"/>
              </a:solidFill>
              <a:latin typeface="Computer Says No"/>
            </a:endParaRPr>
          </a:p>
          <a:p>
            <a:pPr algn="ctr">
              <a:lnSpc>
                <a:spcPts val="7488"/>
              </a:lnSpc>
            </a:pPr>
            <a:r>
              <a:rPr lang="en-US" sz="10400">
                <a:solidFill>
                  <a:srgbClr val="FFFFFF"/>
                </a:solidFill>
                <a:latin typeface="Computer Says No"/>
              </a:rPr>
              <a:t>Ô ĂN QUAN</a:t>
            </a:r>
          </a:p>
        </p:txBody>
      </p:sp>
      <p:sp>
        <p:nvSpPr>
          <p:cNvPr id="9" name="Freeform 9"/>
          <p:cNvSpPr/>
          <p:nvPr/>
        </p:nvSpPr>
        <p:spPr>
          <a:xfrm flipH="1">
            <a:off x="10122166" y="102870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vi-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vi-VN"/>
          </a:p>
        </p:txBody>
      </p:sp>
      <p:sp>
        <p:nvSpPr>
          <p:cNvPr id="11" name="TextBox 11"/>
          <p:cNvSpPr txBox="1"/>
          <p:nvPr/>
        </p:nvSpPr>
        <p:spPr>
          <a:xfrm>
            <a:off x="5167765" y="794268"/>
            <a:ext cx="8512282" cy="1051570"/>
          </a:xfrm>
          <a:prstGeom prst="rect">
            <a:avLst/>
          </a:prstGeom>
        </p:spPr>
        <p:txBody>
          <a:bodyPr lIns="0" tIns="0" rIns="0" bIns="0" rtlCol="0" anchor="t">
            <a:spAutoFit/>
          </a:bodyPr>
          <a:lstStyle/>
          <a:p>
            <a:pPr marL="0" lvl="0" indent="0" algn="just">
              <a:lnSpc>
                <a:spcPts val="8235"/>
              </a:lnSpc>
              <a:spcBef>
                <a:spcPct val="0"/>
              </a:spcBef>
            </a:pPr>
            <a:r>
              <a:rPr lang="en-US" sz="9600" dirty="0">
                <a:solidFill>
                  <a:schemeClr val="bg1"/>
                </a:solidFill>
                <a:latin typeface="Computer Says No"/>
              </a:rPr>
              <a:t>GIẢI THUẬT MINIMAX</a:t>
            </a:r>
          </a:p>
        </p:txBody>
      </p:sp>
      <p:graphicFrame>
        <p:nvGraphicFramePr>
          <p:cNvPr id="15" name="Hộp Văn bản 11">
            <a:extLst>
              <a:ext uri="{FF2B5EF4-FFF2-40B4-BE49-F238E27FC236}">
                <a16:creationId xmlns:a16="http://schemas.microsoft.com/office/drawing/2014/main" id="{E60D4E67-6CBA-C3B4-2E23-F4E3A03F9A27}"/>
              </a:ext>
            </a:extLst>
          </p:cNvPr>
          <p:cNvGraphicFramePr/>
          <p:nvPr>
            <p:extLst>
              <p:ext uri="{D42A27DB-BD31-4B8C-83A1-F6EECF244321}">
                <p14:modId xmlns:p14="http://schemas.microsoft.com/office/powerpoint/2010/main" val="3429951654"/>
              </p:ext>
            </p:extLst>
          </p:nvPr>
        </p:nvGraphicFramePr>
        <p:xfrm>
          <a:off x="1295400" y="2400300"/>
          <a:ext cx="10896600" cy="4955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Đồ họa 2" descr="Question mark with solid fill">
            <a:extLst>
              <a:ext uri="{FF2B5EF4-FFF2-40B4-BE49-F238E27FC236}">
                <a16:creationId xmlns:a16="http://schemas.microsoft.com/office/drawing/2014/main" id="{F695A6FB-9306-6B97-1770-2414A56572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43200" y="8334464"/>
            <a:ext cx="914400" cy="914400"/>
          </a:xfrm>
          <a:prstGeom prst="rect">
            <a:avLst/>
          </a:prstGeom>
        </p:spPr>
      </p:pic>
      <p:sp>
        <p:nvSpPr>
          <p:cNvPr id="4" name="Hộp Văn bản 3">
            <a:extLst>
              <a:ext uri="{FF2B5EF4-FFF2-40B4-BE49-F238E27FC236}">
                <a16:creationId xmlns:a16="http://schemas.microsoft.com/office/drawing/2014/main" id="{88AAFA87-6DA2-FFFE-D2AB-4FB2112C6777}"/>
              </a:ext>
            </a:extLst>
          </p:cNvPr>
          <p:cNvSpPr txBox="1"/>
          <p:nvPr/>
        </p:nvSpPr>
        <p:spPr>
          <a:xfrm>
            <a:off x="4114800" y="8191500"/>
            <a:ext cx="5029200" cy="1200329"/>
          </a:xfrm>
          <a:prstGeom prst="rect">
            <a:avLst/>
          </a:prstGeom>
          <a:noFill/>
        </p:spPr>
        <p:txBody>
          <a:bodyPr wrap="square" rtlCol="0">
            <a:spAutoFit/>
          </a:bodyPr>
          <a:lstStyle/>
          <a:p>
            <a:r>
              <a:rPr lang="vi-VN" sz="3600" dirty="0">
                <a:solidFill>
                  <a:schemeClr val="bg1"/>
                </a:solidFill>
              </a:rPr>
              <a:t>Với số lượng giải pháp tìm kiếm bùng nổ</a:t>
            </a:r>
          </a:p>
        </p:txBody>
      </p:sp>
      <p:pic>
        <p:nvPicPr>
          <p:cNvPr id="7" name="Hình ảnh 6">
            <a:extLst>
              <a:ext uri="{FF2B5EF4-FFF2-40B4-BE49-F238E27FC236}">
                <a16:creationId xmlns:a16="http://schemas.microsoft.com/office/drawing/2014/main" id="{750097EA-5EEC-4FE2-D79B-56C5ECB5EA42}"/>
              </a:ext>
            </a:extLst>
          </p:cNvPr>
          <p:cNvPicPr>
            <a:picLocks noChangeAspect="1"/>
          </p:cNvPicPr>
          <p:nvPr/>
        </p:nvPicPr>
        <p:blipFill>
          <a:blip r:embed="rId10"/>
          <a:stretch>
            <a:fillRect/>
          </a:stretch>
        </p:blipFill>
        <p:spPr>
          <a:xfrm>
            <a:off x="12801600" y="2933700"/>
            <a:ext cx="4444200" cy="3162300"/>
          </a:xfrm>
          <a:prstGeom prst="rect">
            <a:avLst/>
          </a:prstGeom>
        </p:spPr>
      </p:pic>
    </p:spTree>
    <p:extLst>
      <p:ext uri="{BB962C8B-B14F-4D97-AF65-F5344CB8AC3E}">
        <p14:creationId xmlns:p14="http://schemas.microsoft.com/office/powerpoint/2010/main" val="263054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vi-VN"/>
          </a:p>
        </p:txBody>
      </p:sp>
      <p:sp>
        <p:nvSpPr>
          <p:cNvPr id="11" name="TextBox 11"/>
          <p:cNvSpPr txBox="1"/>
          <p:nvPr/>
        </p:nvSpPr>
        <p:spPr>
          <a:xfrm>
            <a:off x="5167765" y="794268"/>
            <a:ext cx="8512282" cy="1051570"/>
          </a:xfrm>
          <a:prstGeom prst="rect">
            <a:avLst/>
          </a:prstGeom>
        </p:spPr>
        <p:txBody>
          <a:bodyPr lIns="0" tIns="0" rIns="0" bIns="0" rtlCol="0" anchor="t">
            <a:spAutoFit/>
          </a:bodyPr>
          <a:lstStyle/>
          <a:p>
            <a:pPr marL="0" lvl="0" indent="0" algn="just">
              <a:lnSpc>
                <a:spcPts val="8235"/>
              </a:lnSpc>
              <a:spcBef>
                <a:spcPct val="0"/>
              </a:spcBef>
            </a:pPr>
            <a:r>
              <a:rPr lang="en-US" sz="9600" dirty="0">
                <a:solidFill>
                  <a:schemeClr val="bg1"/>
                </a:solidFill>
                <a:latin typeface="Computer Says No"/>
              </a:rPr>
              <a:t>CẮT TỈA ANPHA &amp; BETA</a:t>
            </a:r>
          </a:p>
        </p:txBody>
      </p:sp>
      <p:graphicFrame>
        <p:nvGraphicFramePr>
          <p:cNvPr id="15" name="Hộp Văn bản 11">
            <a:extLst>
              <a:ext uri="{FF2B5EF4-FFF2-40B4-BE49-F238E27FC236}">
                <a16:creationId xmlns:a16="http://schemas.microsoft.com/office/drawing/2014/main" id="{E60D4E67-6CBA-C3B4-2E23-F4E3A03F9A27}"/>
              </a:ext>
            </a:extLst>
          </p:cNvPr>
          <p:cNvGraphicFramePr/>
          <p:nvPr>
            <p:extLst>
              <p:ext uri="{D42A27DB-BD31-4B8C-83A1-F6EECF244321}">
                <p14:modId xmlns:p14="http://schemas.microsoft.com/office/powerpoint/2010/main" val="2484678877"/>
              </p:ext>
            </p:extLst>
          </p:nvPr>
        </p:nvGraphicFramePr>
        <p:xfrm>
          <a:off x="1295400" y="2400300"/>
          <a:ext cx="7848600" cy="4955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Hình ảnh 5">
            <a:extLst>
              <a:ext uri="{FF2B5EF4-FFF2-40B4-BE49-F238E27FC236}">
                <a16:creationId xmlns:a16="http://schemas.microsoft.com/office/drawing/2014/main" id="{BB2EB200-3841-57CB-9FD0-2DA66442E917}"/>
              </a:ext>
            </a:extLst>
          </p:cNvPr>
          <p:cNvPicPr>
            <a:picLocks noChangeAspect="1"/>
          </p:cNvPicPr>
          <p:nvPr/>
        </p:nvPicPr>
        <p:blipFill>
          <a:blip r:embed="rId8"/>
          <a:stretch>
            <a:fillRect/>
          </a:stretch>
        </p:blipFill>
        <p:spPr>
          <a:xfrm>
            <a:off x="10714314" y="2524892"/>
            <a:ext cx="5135286" cy="3610523"/>
          </a:xfrm>
          <a:prstGeom prst="rect">
            <a:avLst/>
          </a:prstGeom>
        </p:spPr>
      </p:pic>
      <p:sp>
        <p:nvSpPr>
          <p:cNvPr id="7" name="Hộp Văn bản 6">
            <a:extLst>
              <a:ext uri="{FF2B5EF4-FFF2-40B4-BE49-F238E27FC236}">
                <a16:creationId xmlns:a16="http://schemas.microsoft.com/office/drawing/2014/main" id="{F0105EBB-D2D6-4B27-17C1-772118BBA941}"/>
              </a:ext>
            </a:extLst>
          </p:cNvPr>
          <p:cNvSpPr txBox="1"/>
          <p:nvPr/>
        </p:nvSpPr>
        <p:spPr>
          <a:xfrm>
            <a:off x="3810000" y="8267700"/>
            <a:ext cx="6629400" cy="830997"/>
          </a:xfrm>
          <a:prstGeom prst="rect">
            <a:avLst/>
          </a:prstGeom>
          <a:noFill/>
        </p:spPr>
        <p:txBody>
          <a:bodyPr wrap="square" rtlCol="0">
            <a:spAutoFit/>
          </a:bodyPr>
          <a:lstStyle/>
          <a:p>
            <a:r>
              <a:rPr lang="en-US" sz="2400" dirty="0">
                <a:solidFill>
                  <a:schemeClr val="bg1"/>
                </a:solidFill>
              </a:rPr>
              <a:t>Ta </a:t>
            </a:r>
            <a:r>
              <a:rPr lang="en-US" sz="2400" dirty="0" err="1">
                <a:solidFill>
                  <a:schemeClr val="bg1"/>
                </a:solidFill>
              </a:rPr>
              <a:t>lựa</a:t>
            </a:r>
            <a:r>
              <a:rPr lang="en-US" sz="2400" dirty="0">
                <a:solidFill>
                  <a:schemeClr val="bg1"/>
                </a:solidFill>
              </a:rPr>
              <a:t> </a:t>
            </a:r>
            <a:r>
              <a:rPr lang="en-US" sz="2400" dirty="0" err="1">
                <a:solidFill>
                  <a:schemeClr val="bg1"/>
                </a:solidFill>
              </a:rPr>
              <a:t>chọn</a:t>
            </a:r>
            <a:r>
              <a:rPr lang="en-US" sz="2400" dirty="0">
                <a:solidFill>
                  <a:schemeClr val="bg1"/>
                </a:solidFill>
              </a:rPr>
              <a:t> </a:t>
            </a:r>
            <a:r>
              <a:rPr lang="en-US" sz="2400" dirty="0" err="1">
                <a:solidFill>
                  <a:schemeClr val="bg1"/>
                </a:solidFill>
              </a:rPr>
              <a:t>hàm</a:t>
            </a:r>
            <a:r>
              <a:rPr lang="en-US" sz="2400" dirty="0">
                <a:solidFill>
                  <a:schemeClr val="bg1"/>
                </a:solidFill>
              </a:rPr>
              <a:t> </a:t>
            </a:r>
            <a:r>
              <a:rPr lang="en-US" sz="2400" dirty="0" err="1">
                <a:solidFill>
                  <a:schemeClr val="bg1"/>
                </a:solidFill>
              </a:rPr>
              <a:t>đánh</a:t>
            </a:r>
            <a:r>
              <a:rPr lang="en-US" sz="2400" dirty="0">
                <a:solidFill>
                  <a:schemeClr val="bg1"/>
                </a:solidFill>
              </a:rPr>
              <a:t> </a:t>
            </a:r>
            <a:r>
              <a:rPr lang="en-US" sz="2400" dirty="0" err="1">
                <a:solidFill>
                  <a:schemeClr val="bg1"/>
                </a:solidFill>
              </a:rPr>
              <a:t>giá</a:t>
            </a:r>
            <a:r>
              <a:rPr lang="en-US" sz="2400" dirty="0">
                <a:solidFill>
                  <a:schemeClr val="bg1"/>
                </a:solidFill>
              </a:rPr>
              <a:t> heuristic </a:t>
            </a:r>
            <a:r>
              <a:rPr lang="en-US" sz="2400" dirty="0" err="1">
                <a:solidFill>
                  <a:schemeClr val="bg1"/>
                </a:solidFill>
              </a:rPr>
              <a:t>như</a:t>
            </a:r>
            <a:r>
              <a:rPr lang="en-US" sz="2400" dirty="0">
                <a:solidFill>
                  <a:schemeClr val="bg1"/>
                </a:solidFill>
              </a:rPr>
              <a:t> </a:t>
            </a:r>
            <a:r>
              <a:rPr lang="en-US" sz="2400" dirty="0" err="1">
                <a:solidFill>
                  <a:schemeClr val="bg1"/>
                </a:solidFill>
              </a:rPr>
              <a:t>nào</a:t>
            </a:r>
            <a:r>
              <a:rPr lang="en-US" sz="2400" dirty="0">
                <a:solidFill>
                  <a:schemeClr val="bg1"/>
                </a:solidFill>
              </a:rPr>
              <a:t> ?</a:t>
            </a:r>
          </a:p>
          <a:p>
            <a:r>
              <a:rPr lang="en-US" sz="2400" dirty="0" err="1">
                <a:solidFill>
                  <a:schemeClr val="bg1"/>
                </a:solidFill>
              </a:rPr>
              <a:t>Độ</a:t>
            </a:r>
            <a:r>
              <a:rPr lang="en-US" sz="2400" dirty="0">
                <a:solidFill>
                  <a:schemeClr val="bg1"/>
                </a:solidFill>
              </a:rPr>
              <a:t> </a:t>
            </a:r>
            <a:r>
              <a:rPr lang="en-US" sz="2400" dirty="0" err="1">
                <a:solidFill>
                  <a:schemeClr val="bg1"/>
                </a:solidFill>
              </a:rPr>
              <a:t>sâu</a:t>
            </a:r>
            <a:r>
              <a:rPr lang="en-US" sz="2400" dirty="0">
                <a:solidFill>
                  <a:schemeClr val="bg1"/>
                </a:solidFill>
              </a:rPr>
              <a:t> </a:t>
            </a:r>
            <a:r>
              <a:rPr lang="en-US" sz="2400" dirty="0" err="1">
                <a:solidFill>
                  <a:schemeClr val="bg1"/>
                </a:solidFill>
              </a:rPr>
              <a:t>của</a:t>
            </a:r>
            <a:r>
              <a:rPr lang="en-US" sz="2400" dirty="0">
                <a:solidFill>
                  <a:schemeClr val="bg1"/>
                </a:solidFill>
              </a:rPr>
              <a:t> </a:t>
            </a:r>
            <a:r>
              <a:rPr lang="en-US" sz="2400" dirty="0" err="1">
                <a:solidFill>
                  <a:schemeClr val="bg1"/>
                </a:solidFill>
              </a:rPr>
              <a:t>mức</a:t>
            </a:r>
            <a:r>
              <a:rPr lang="en-US" sz="2400" dirty="0">
                <a:solidFill>
                  <a:schemeClr val="bg1"/>
                </a:solidFill>
              </a:rPr>
              <a:t> </a:t>
            </a:r>
            <a:r>
              <a:rPr lang="en-US" sz="2400" dirty="0" err="1">
                <a:solidFill>
                  <a:schemeClr val="bg1"/>
                </a:solidFill>
              </a:rPr>
              <a:t>tìm</a:t>
            </a:r>
            <a:r>
              <a:rPr lang="en-US" sz="2400" dirty="0">
                <a:solidFill>
                  <a:schemeClr val="bg1"/>
                </a:solidFill>
              </a:rPr>
              <a:t> </a:t>
            </a:r>
            <a:r>
              <a:rPr lang="en-US" sz="2400" dirty="0" err="1">
                <a:solidFill>
                  <a:schemeClr val="bg1"/>
                </a:solidFill>
              </a:rPr>
              <a:t>kiếm</a:t>
            </a:r>
            <a:r>
              <a:rPr lang="en-US" sz="2400" dirty="0">
                <a:solidFill>
                  <a:schemeClr val="bg1"/>
                </a:solidFill>
              </a:rPr>
              <a:t> </a:t>
            </a:r>
            <a:r>
              <a:rPr lang="en-US" sz="2400" dirty="0" err="1">
                <a:solidFill>
                  <a:schemeClr val="bg1"/>
                </a:solidFill>
              </a:rPr>
              <a:t>ảnh</a:t>
            </a:r>
            <a:r>
              <a:rPr lang="en-US" sz="2400" dirty="0">
                <a:solidFill>
                  <a:schemeClr val="bg1"/>
                </a:solidFill>
              </a:rPr>
              <a:t> </a:t>
            </a:r>
            <a:r>
              <a:rPr lang="en-US" sz="2400" dirty="0" err="1">
                <a:solidFill>
                  <a:schemeClr val="bg1"/>
                </a:solidFill>
              </a:rPr>
              <a:t>hưởng</a:t>
            </a:r>
            <a:r>
              <a:rPr lang="en-US" sz="2400" dirty="0">
                <a:solidFill>
                  <a:schemeClr val="bg1"/>
                </a:solidFill>
              </a:rPr>
              <a:t> </a:t>
            </a:r>
            <a:r>
              <a:rPr lang="en-US" sz="2400" dirty="0" err="1">
                <a:solidFill>
                  <a:schemeClr val="bg1"/>
                </a:solidFill>
              </a:rPr>
              <a:t>thế</a:t>
            </a:r>
            <a:r>
              <a:rPr lang="en-US" sz="2400" dirty="0">
                <a:solidFill>
                  <a:schemeClr val="bg1"/>
                </a:solidFill>
              </a:rPr>
              <a:t> </a:t>
            </a:r>
            <a:r>
              <a:rPr lang="en-US" sz="2400" dirty="0" err="1">
                <a:solidFill>
                  <a:schemeClr val="bg1"/>
                </a:solidFill>
              </a:rPr>
              <a:t>nào</a:t>
            </a:r>
            <a:r>
              <a:rPr lang="en-US" sz="2400" dirty="0">
                <a:solidFill>
                  <a:schemeClr val="bg1"/>
                </a:solidFill>
              </a:rPr>
              <a:t>?</a:t>
            </a:r>
            <a:endParaRPr lang="vi-VN" sz="2400" dirty="0">
              <a:solidFill>
                <a:schemeClr val="bg1"/>
              </a:solidFill>
            </a:endParaRPr>
          </a:p>
        </p:txBody>
      </p:sp>
    </p:spTree>
    <p:extLst>
      <p:ext uri="{BB962C8B-B14F-4D97-AF65-F5344CB8AC3E}">
        <p14:creationId xmlns:p14="http://schemas.microsoft.com/office/powerpoint/2010/main" val="254269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vi-VN"/>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vi-VN"/>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vi-VN"/>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vi-VN"/>
          </a:p>
        </p:txBody>
      </p:sp>
      <p:sp>
        <p:nvSpPr>
          <p:cNvPr id="6" name="TextBox 6"/>
          <p:cNvSpPr txBox="1"/>
          <p:nvPr/>
        </p:nvSpPr>
        <p:spPr>
          <a:xfrm>
            <a:off x="1484460" y="969021"/>
            <a:ext cx="6939948" cy="6348789"/>
          </a:xfrm>
          <a:prstGeom prst="rect">
            <a:avLst/>
          </a:prstGeom>
        </p:spPr>
        <p:txBody>
          <a:bodyPr wrap="square" lIns="0" tIns="0" rIns="0" bIns="0" rtlCol="0" anchor="t">
            <a:spAutoFit/>
          </a:bodyPr>
          <a:lstStyle/>
          <a:p>
            <a:pPr marL="0" lvl="0" indent="0" algn="ctr">
              <a:lnSpc>
                <a:spcPts val="26366"/>
              </a:lnSpc>
            </a:pPr>
            <a:r>
              <a:rPr lang="en-US" sz="18833" dirty="0">
                <a:solidFill>
                  <a:schemeClr val="bg1"/>
                </a:solidFill>
                <a:latin typeface="Computer Says No"/>
              </a:rPr>
              <a:t>THIẾT KẾ TRÒ CHƠI</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vi-VN"/>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vi-VN"/>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vi-VN"/>
          </a:p>
        </p:txBody>
      </p:sp>
    </p:spTree>
    <p:extLst>
      <p:ext uri="{BB962C8B-B14F-4D97-AF65-F5344CB8AC3E}">
        <p14:creationId xmlns:p14="http://schemas.microsoft.com/office/powerpoint/2010/main" val="2610479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dirty="0"/>
          </a:p>
        </p:txBody>
      </p:sp>
      <p:sp>
        <p:nvSpPr>
          <p:cNvPr id="3" name="Freeform 3"/>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4" name="Freeform 4"/>
          <p:cNvSpPr/>
          <p:nvPr/>
        </p:nvSpPr>
        <p:spPr>
          <a:xfrm>
            <a:off x="-5811039" y="463618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5" name="TextBox 5"/>
          <p:cNvSpPr txBox="1"/>
          <p:nvPr/>
        </p:nvSpPr>
        <p:spPr>
          <a:xfrm>
            <a:off x="4338661" y="1717088"/>
            <a:ext cx="9610678" cy="987450"/>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6866E1"/>
                </a:solidFill>
                <a:latin typeface="Computer Says No"/>
              </a:rPr>
              <a:t>Ý TƯỞNG</a:t>
            </a:r>
            <a:endParaRPr lang="en-US" sz="10686" dirty="0">
              <a:solidFill>
                <a:srgbClr val="6866E1"/>
              </a:solidFill>
              <a:latin typeface="Computer Says No"/>
            </a:endParaRP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TextBox 14"/>
          <p:cNvSpPr txBox="1"/>
          <p:nvPr/>
        </p:nvSpPr>
        <p:spPr>
          <a:xfrm>
            <a:off x="13432252" y="5959424"/>
            <a:ext cx="3121512" cy="3693319"/>
          </a:xfrm>
          <a:prstGeom prst="rect">
            <a:avLst/>
          </a:prstGeom>
        </p:spPr>
        <p:txBody>
          <a:bodyPr lIns="0" tIns="0" rIns="0" bIns="0" rtlCol="0" anchor="t">
            <a:spAutoFit/>
          </a:bodyPr>
          <a:lstStyle/>
          <a:p>
            <a:r>
              <a:rPr lang="vi-VN" sz="2400" b="0" i="0" dirty="0">
                <a:solidFill>
                  <a:schemeClr val="bg1"/>
                </a:solidFill>
                <a:effectLst/>
              </a:rPr>
              <a:t>Xây dựng các thành hàm phần: xét nước đi hợp lệ hay không, xét đến lượt của ai đi, xét thắng thua, hàm di chuyển, xét trạng thái kết thúc </a:t>
            </a:r>
            <a:r>
              <a:rPr lang="vi-VN" sz="2400" b="0" i="0" dirty="0" err="1">
                <a:solidFill>
                  <a:schemeClr val="bg1"/>
                </a:solidFill>
                <a:effectLst/>
              </a:rPr>
              <a:t>game</a:t>
            </a:r>
            <a:r>
              <a:rPr lang="vi-VN" sz="2400" b="0" i="0" dirty="0">
                <a:solidFill>
                  <a:schemeClr val="bg1"/>
                </a:solidFill>
                <a:effectLst/>
              </a:rPr>
              <a:t>, thay đổi các hiển thị quân</a:t>
            </a:r>
          </a:p>
          <a:p>
            <a:r>
              <a:rPr lang="vi-VN" sz="2400" b="0" i="0" dirty="0">
                <a:solidFill>
                  <a:schemeClr val="bg1"/>
                </a:solidFill>
                <a:effectLst/>
              </a:rPr>
              <a:t>trong Ô cờ</a:t>
            </a:r>
            <a:r>
              <a:rPr lang="vi-VN" sz="2400" dirty="0">
                <a:solidFill>
                  <a:schemeClr val="bg1"/>
                </a:solidFill>
              </a:rPr>
              <a:t> </a:t>
            </a:r>
            <a:br>
              <a:rPr lang="vi-VN" sz="2400" dirty="0">
                <a:solidFill>
                  <a:schemeClr val="bg1"/>
                </a:solidFill>
              </a:rPr>
            </a:br>
            <a:endParaRPr lang="en-US" sz="2400" dirty="0">
              <a:solidFill>
                <a:schemeClr val="bg1"/>
              </a:solidFill>
            </a:endParaRP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vi-VN"/>
          </a:p>
        </p:txBody>
      </p:sp>
      <p:sp>
        <p:nvSpPr>
          <p:cNvPr id="16" name="TextBox 16"/>
          <p:cNvSpPr txBox="1"/>
          <p:nvPr/>
        </p:nvSpPr>
        <p:spPr>
          <a:xfrm>
            <a:off x="9653071" y="5959424"/>
            <a:ext cx="3121512" cy="3608808"/>
          </a:xfrm>
          <a:prstGeom prst="rect">
            <a:avLst/>
          </a:prstGeom>
        </p:spPr>
        <p:txBody>
          <a:bodyPr lIns="0" tIns="0" rIns="0" bIns="0" rtlCol="0" anchor="t">
            <a:spAutoFit/>
          </a:bodyPr>
          <a:lstStyle/>
          <a:p>
            <a:r>
              <a:rPr lang="vi-VN" sz="2400" b="0" i="0" dirty="0">
                <a:solidFill>
                  <a:schemeClr val="bg1"/>
                </a:solidFill>
                <a:effectLst/>
              </a:rPr>
              <a:t>Xây dựng hàm </a:t>
            </a:r>
            <a:r>
              <a:rPr lang="vi-VN" sz="2400" b="0" i="0" dirty="0" err="1">
                <a:solidFill>
                  <a:schemeClr val="bg1"/>
                </a:solidFill>
                <a:effectLst/>
              </a:rPr>
              <a:t>heurictic</a:t>
            </a:r>
            <a:r>
              <a:rPr lang="vi-VN" sz="2400" b="0" i="0" dirty="0">
                <a:solidFill>
                  <a:schemeClr val="bg1"/>
                </a:solidFill>
                <a:effectLst/>
              </a:rPr>
              <a:t> để đánh giá </a:t>
            </a:r>
            <a:r>
              <a:rPr lang="vi-VN" sz="2400" b="0" i="0" dirty="0" err="1">
                <a:solidFill>
                  <a:schemeClr val="bg1"/>
                </a:solidFill>
                <a:effectLst/>
              </a:rPr>
              <a:t>giá</a:t>
            </a:r>
            <a:r>
              <a:rPr lang="vi-VN" sz="2400" b="0" i="0" dirty="0">
                <a:solidFill>
                  <a:schemeClr val="bg1"/>
                </a:solidFill>
                <a:effectLst/>
              </a:rPr>
              <a:t> trị thắng thua tại các nút lá: dựa vào hiệu số giữa điểm người và điểm máy. Một bên sẽ tối đa hiệu số đó, và bên kia sẽ tối thiểu hiệu số đó.</a:t>
            </a:r>
            <a:r>
              <a:rPr lang="vi-VN" sz="2400" dirty="0">
                <a:solidFill>
                  <a:schemeClr val="bg1"/>
                </a:solidFill>
              </a:rPr>
              <a:t> </a:t>
            </a:r>
            <a:br>
              <a:rPr lang="vi-VN" sz="2000" dirty="0">
                <a:solidFill>
                  <a:schemeClr val="bg1"/>
                </a:solidFill>
              </a:rPr>
            </a:br>
            <a:endParaRPr lang="en-US" sz="1851" dirty="0">
              <a:solidFill>
                <a:schemeClr val="bg1"/>
              </a:solidFill>
            </a:endParaRPr>
          </a:p>
        </p:txBody>
      </p:sp>
      <p:sp>
        <p:nvSpPr>
          <p:cNvPr id="17" name="TextBox 17"/>
          <p:cNvSpPr txBox="1"/>
          <p:nvPr/>
        </p:nvSpPr>
        <p:spPr>
          <a:xfrm>
            <a:off x="5874334" y="5959424"/>
            <a:ext cx="3121512" cy="3177921"/>
          </a:xfrm>
          <a:prstGeom prst="rect">
            <a:avLst/>
          </a:prstGeom>
        </p:spPr>
        <p:txBody>
          <a:bodyPr lIns="0" tIns="0" rIns="0" bIns="0" rtlCol="0" anchor="t">
            <a:spAutoFit/>
          </a:bodyPr>
          <a:lstStyle/>
          <a:p>
            <a:r>
              <a:rPr lang="vi-VN" sz="2400" b="0" i="0" dirty="0">
                <a:solidFill>
                  <a:schemeClr val="bg1"/>
                </a:solidFill>
                <a:effectLst/>
              </a:rPr>
              <a:t>Sử dụng hàm </a:t>
            </a:r>
            <a:r>
              <a:rPr lang="vi-VN" sz="2400" b="0" i="0" dirty="0" err="1">
                <a:solidFill>
                  <a:schemeClr val="bg1"/>
                </a:solidFill>
                <a:effectLst/>
              </a:rPr>
              <a:t>heuristic</a:t>
            </a:r>
            <a:r>
              <a:rPr lang="vi-VN" sz="2400" b="0" i="0" dirty="0">
                <a:solidFill>
                  <a:schemeClr val="bg1"/>
                </a:solidFill>
                <a:effectLst/>
              </a:rPr>
              <a:t> để đánh giá trạng thái hiện tại của bài toán (chế độ 1 người chơi)</a:t>
            </a:r>
            <a:r>
              <a:rPr lang="vi-VN" sz="2400" dirty="0">
                <a:solidFill>
                  <a:schemeClr val="bg1"/>
                </a:solidFill>
              </a:rPr>
              <a:t> </a:t>
            </a:r>
          </a:p>
          <a:p>
            <a:r>
              <a:rPr lang="vi-VN" sz="2400" b="0" i="0" dirty="0">
                <a:solidFill>
                  <a:schemeClr val="bg1"/>
                </a:solidFill>
                <a:effectLst/>
              </a:rPr>
              <a:t>Đồng thời sử dụng cắt tỉa </a:t>
            </a:r>
            <a:r>
              <a:rPr lang="el-GR" sz="2400" b="0" i="0" dirty="0">
                <a:solidFill>
                  <a:schemeClr val="bg1"/>
                </a:solidFill>
                <a:effectLst/>
              </a:rPr>
              <a:t>α, β </a:t>
            </a:r>
            <a:r>
              <a:rPr lang="vi-VN" sz="2400" b="0" i="0" dirty="0">
                <a:solidFill>
                  <a:schemeClr val="bg1"/>
                </a:solidFill>
                <a:effectLst/>
              </a:rPr>
              <a:t>để tối giản cây trạng thái</a:t>
            </a:r>
            <a:r>
              <a:rPr lang="vi-VN" sz="2400" dirty="0">
                <a:solidFill>
                  <a:schemeClr val="bg1"/>
                </a:solidFill>
              </a:rPr>
              <a:t> </a:t>
            </a:r>
            <a:br>
              <a:rPr lang="vi-VN" sz="2000" dirty="0"/>
            </a:br>
            <a:br>
              <a:rPr lang="vi-VN" sz="2000" dirty="0"/>
            </a:br>
            <a:endParaRPr lang="en-US" sz="1851" dirty="0">
              <a:solidFill>
                <a:srgbClr val="FFFFFF"/>
              </a:solidFill>
            </a:endParaRP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vi-VN"/>
          </a:p>
        </p:txBody>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vi-VN"/>
          </a:p>
        </p:txBody>
      </p:sp>
      <p:sp>
        <p:nvSpPr>
          <p:cNvPr id="20" name="TextBox 20"/>
          <p:cNvSpPr txBox="1"/>
          <p:nvPr/>
        </p:nvSpPr>
        <p:spPr>
          <a:xfrm>
            <a:off x="2095597" y="5959424"/>
            <a:ext cx="3121512" cy="1525226"/>
          </a:xfrm>
          <a:prstGeom prst="rect">
            <a:avLst/>
          </a:prstGeom>
        </p:spPr>
        <p:txBody>
          <a:bodyPr lIns="0" tIns="0" rIns="0" bIns="0" rtlCol="0" anchor="t">
            <a:spAutoFit/>
          </a:bodyPr>
          <a:lstStyle/>
          <a:p>
            <a:pPr>
              <a:lnSpc>
                <a:spcPts val="2999"/>
              </a:lnSpc>
            </a:pPr>
            <a:r>
              <a:rPr lang="en-US" sz="2400" dirty="0" err="1">
                <a:solidFill>
                  <a:srgbClr val="FFFFFF"/>
                </a:solidFill>
                <a:latin typeface="Arial" panose="020B0604020202020204" pitchFamily="34" charset="0"/>
                <a:cs typeface="Arial" panose="020B0604020202020204" pitchFamily="34" charset="0"/>
              </a:rPr>
              <a:t>Sử</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dụng</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chiến</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lược</a:t>
            </a:r>
            <a:r>
              <a:rPr lang="en-US" sz="2400" dirty="0">
                <a:solidFill>
                  <a:srgbClr val="FFFFFF"/>
                </a:solidFill>
                <a:latin typeface="Arial" panose="020B0604020202020204" pitchFamily="34" charset="0"/>
                <a:cs typeface="Arial" panose="020B0604020202020204" pitchFamily="34" charset="0"/>
              </a:rPr>
              <a:t> minimax, </a:t>
            </a:r>
            <a:r>
              <a:rPr lang="en-US" sz="2400" dirty="0" err="1">
                <a:solidFill>
                  <a:srgbClr val="FFFFFF"/>
                </a:solidFill>
                <a:latin typeface="Arial" panose="020B0604020202020204" pitchFamily="34" charset="0"/>
                <a:cs typeface="Arial" panose="020B0604020202020204" pitchFamily="34" charset="0"/>
              </a:rPr>
              <a:t>xây</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dựng</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cây</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trạng</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thái</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từ</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trạng</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thái</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hiện</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tại</a:t>
            </a:r>
            <a:endParaRPr lang="en-US" sz="2400" dirty="0">
              <a:solidFill>
                <a:srgbClr val="FFFFFF"/>
              </a:solidFill>
              <a:latin typeface="Arial" panose="020B06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735192" y="13989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420673" y="7643993"/>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1502279" y="1778282"/>
            <a:ext cx="12893317" cy="2227085"/>
          </a:xfrm>
          <a:prstGeom prst="rect">
            <a:avLst/>
          </a:prstGeom>
        </p:spPr>
        <p:txBody>
          <a:bodyPr wrap="square" lIns="0" tIns="0" rIns="0" bIns="0" rtlCol="0" anchor="t">
            <a:spAutoFit/>
          </a:bodyPr>
          <a:lstStyle/>
          <a:p>
            <a:pPr marL="0" lvl="0" indent="0" algn="ctr">
              <a:lnSpc>
                <a:spcPts val="8435"/>
              </a:lnSpc>
              <a:spcBef>
                <a:spcPct val="0"/>
              </a:spcBef>
            </a:pPr>
            <a:r>
              <a:rPr lang="en-US" sz="11715">
                <a:latin typeface="Arial" panose="020B0604020202020204" pitchFamily="34" charset="0"/>
                <a:cs typeface="Arial" panose="020B0604020202020204" pitchFamily="34" charset="0"/>
              </a:rPr>
              <a:t>Giải thuật minimax</a:t>
            </a:r>
          </a:p>
          <a:p>
            <a:pPr marL="0" lvl="0" indent="0" algn="ctr">
              <a:lnSpc>
                <a:spcPts val="8435"/>
              </a:lnSpc>
              <a:spcBef>
                <a:spcPct val="0"/>
              </a:spcBef>
            </a:pPr>
            <a:endParaRPr lang="en-US" sz="11715">
              <a:latin typeface="Arial" panose="020B0604020202020204" pitchFamily="34" charset="0"/>
              <a:cs typeface="Arial" panose="020B0604020202020204" pitchFamily="34" charset="0"/>
            </a:endParaRP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pic>
        <p:nvPicPr>
          <p:cNvPr id="18" name="Picture 17">
            <a:extLst>
              <a:ext uri="{FF2B5EF4-FFF2-40B4-BE49-F238E27FC236}">
                <a16:creationId xmlns:a16="http://schemas.microsoft.com/office/drawing/2014/main" id="{576327A0-CE40-94CF-1872-869247102AB9}"/>
              </a:ext>
            </a:extLst>
          </p:cNvPr>
          <p:cNvPicPr>
            <a:picLocks noChangeAspect="1"/>
          </p:cNvPicPr>
          <p:nvPr/>
        </p:nvPicPr>
        <p:blipFill>
          <a:blip r:embed="rId7"/>
          <a:stretch>
            <a:fillRect/>
          </a:stretch>
        </p:blipFill>
        <p:spPr>
          <a:xfrm>
            <a:off x="2684496" y="2869016"/>
            <a:ext cx="12108496" cy="6096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735192" y="13989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420673" y="7643993"/>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1502279" y="1778282"/>
            <a:ext cx="13585321" cy="2165401"/>
          </a:xfrm>
          <a:prstGeom prst="rect">
            <a:avLst/>
          </a:prstGeom>
        </p:spPr>
        <p:txBody>
          <a:bodyPr wrap="square" lIns="0" tIns="0" rIns="0" bIns="0" rtlCol="0" anchor="t">
            <a:spAutoFit/>
          </a:bodyPr>
          <a:lstStyle/>
          <a:p>
            <a:pPr marL="0" lvl="0" indent="0" algn="ctr">
              <a:lnSpc>
                <a:spcPts val="8435"/>
              </a:lnSpc>
              <a:spcBef>
                <a:spcPct val="0"/>
              </a:spcBef>
            </a:pPr>
            <a:r>
              <a:rPr lang="en-US" sz="9600">
                <a:latin typeface="Arial" panose="020B0604020202020204" pitchFamily="34" charset="0"/>
                <a:cs typeface="Arial" panose="020B0604020202020204" pitchFamily="34" charset="0"/>
              </a:rPr>
              <a:t>Hàm đánh giá heuristic</a:t>
            </a:r>
          </a:p>
          <a:p>
            <a:pPr marL="0" lvl="0" indent="0" algn="ctr">
              <a:lnSpc>
                <a:spcPts val="8435"/>
              </a:lnSpc>
              <a:spcBef>
                <a:spcPct val="0"/>
              </a:spcBef>
            </a:pPr>
            <a:endParaRPr lang="en-US" sz="9600">
              <a:latin typeface="Arial" panose="020B0604020202020204" pitchFamily="34" charset="0"/>
              <a:cs typeface="Arial" panose="020B0604020202020204" pitchFamily="34" charset="0"/>
            </a:endParaRP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pic>
        <p:nvPicPr>
          <p:cNvPr id="8" name="Picture 7">
            <a:extLst>
              <a:ext uri="{FF2B5EF4-FFF2-40B4-BE49-F238E27FC236}">
                <a16:creationId xmlns:a16="http://schemas.microsoft.com/office/drawing/2014/main" id="{97D90AE5-F02A-41F2-C2FE-3B9057C75608}"/>
              </a:ext>
            </a:extLst>
          </p:cNvPr>
          <p:cNvPicPr>
            <a:picLocks noChangeAspect="1"/>
          </p:cNvPicPr>
          <p:nvPr/>
        </p:nvPicPr>
        <p:blipFill>
          <a:blip r:embed="rId7"/>
          <a:stretch>
            <a:fillRect/>
          </a:stretch>
        </p:blipFill>
        <p:spPr>
          <a:xfrm>
            <a:off x="2356627" y="4533901"/>
            <a:ext cx="13574746" cy="1219198"/>
          </a:xfrm>
          <a:prstGeom prst="rect">
            <a:avLst/>
          </a:prstGeom>
        </p:spPr>
      </p:pic>
    </p:spTree>
    <p:extLst>
      <p:ext uri="{BB962C8B-B14F-4D97-AF65-F5344CB8AC3E}">
        <p14:creationId xmlns:p14="http://schemas.microsoft.com/office/powerpoint/2010/main" val="3312181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735192" y="13989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420673" y="7643993"/>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665093" y="1738533"/>
            <a:ext cx="16136970" cy="2154436"/>
          </a:xfrm>
          <a:prstGeom prst="rect">
            <a:avLst/>
          </a:prstGeom>
        </p:spPr>
        <p:txBody>
          <a:bodyPr wrap="square" lIns="0" tIns="0" rIns="0" bIns="0" rtlCol="0" anchor="t">
            <a:spAutoFit/>
          </a:bodyPr>
          <a:lstStyle/>
          <a:p>
            <a:pPr marL="0" lvl="0" indent="0" algn="ctr">
              <a:lnSpc>
                <a:spcPts val="8435"/>
              </a:lnSpc>
              <a:spcBef>
                <a:spcPct val="0"/>
              </a:spcBef>
            </a:pPr>
            <a:r>
              <a:rPr lang="en-US" sz="8800">
                <a:latin typeface="Arial" panose="020B0604020202020204" pitchFamily="34" charset="0"/>
                <a:cs typeface="Arial" panose="020B0604020202020204" pitchFamily="34" charset="0"/>
              </a:rPr>
              <a:t>Giải thuật cắt tỉa alpha-beta</a:t>
            </a:r>
          </a:p>
          <a:p>
            <a:pPr marL="0" lvl="0" indent="0" algn="ctr">
              <a:lnSpc>
                <a:spcPts val="8435"/>
              </a:lnSpc>
              <a:spcBef>
                <a:spcPct val="0"/>
              </a:spcBef>
            </a:pPr>
            <a:endParaRPr lang="en-US" sz="8800">
              <a:latin typeface="Arial" panose="020B0604020202020204" pitchFamily="34" charset="0"/>
              <a:cs typeface="Arial" panose="020B0604020202020204" pitchFamily="34" charset="0"/>
            </a:endParaRP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pic>
        <p:nvPicPr>
          <p:cNvPr id="16" name="Picture 15">
            <a:extLst>
              <a:ext uri="{FF2B5EF4-FFF2-40B4-BE49-F238E27FC236}">
                <a16:creationId xmlns:a16="http://schemas.microsoft.com/office/drawing/2014/main" id="{57C1E43F-014B-634B-B44E-612AE107993F}"/>
              </a:ext>
            </a:extLst>
          </p:cNvPr>
          <p:cNvPicPr>
            <a:picLocks noChangeAspect="1"/>
          </p:cNvPicPr>
          <p:nvPr/>
        </p:nvPicPr>
        <p:blipFill rotWithShape="1">
          <a:blip r:embed="rId7"/>
          <a:srcRect t="1282" b="1"/>
          <a:stretch/>
        </p:blipFill>
        <p:spPr>
          <a:xfrm>
            <a:off x="2352443" y="3043264"/>
            <a:ext cx="12055704" cy="5867400"/>
          </a:xfrm>
          <a:prstGeom prst="rect">
            <a:avLst/>
          </a:prstGeom>
        </p:spPr>
      </p:pic>
    </p:spTree>
    <p:extLst>
      <p:ext uri="{BB962C8B-B14F-4D97-AF65-F5344CB8AC3E}">
        <p14:creationId xmlns:p14="http://schemas.microsoft.com/office/powerpoint/2010/main" val="1899872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1656"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5400000">
            <a:off x="4945230"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4" name="Freeform 4"/>
          <p:cNvSpPr/>
          <p:nvPr/>
        </p:nvSpPr>
        <p:spPr>
          <a:xfrm rot="-5400000">
            <a:off x="9682047" y="5321225"/>
            <a:ext cx="9074405"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5" name="Freeform 5"/>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4"/>
            <a:stretch>
              <a:fillRect/>
            </a:stretch>
          </a:blipFill>
        </p:spPr>
        <p:txBody>
          <a:bodyPr/>
          <a:lstStyle/>
          <a:p>
            <a:endParaRPr lang="vi-VN"/>
          </a:p>
        </p:txBody>
      </p:sp>
      <p:sp>
        <p:nvSpPr>
          <p:cNvPr id="6" name="Freeform 6"/>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5"/>
            <a:stretch>
              <a:fillRect/>
            </a:stretch>
          </a:blipFill>
        </p:spPr>
        <p:txBody>
          <a:bodyPr/>
          <a:lstStyle/>
          <a:p>
            <a:endParaRPr lang="vi-VN"/>
          </a:p>
        </p:txBody>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6"/>
            <a:stretch>
              <a:fillRect/>
            </a:stretch>
          </a:blipFill>
        </p:spPr>
        <p:txBody>
          <a:bodyPr/>
          <a:lstStyle/>
          <a:p>
            <a:endParaRPr lang="vi-VN"/>
          </a:p>
        </p:txBody>
      </p:sp>
      <p:sp>
        <p:nvSpPr>
          <p:cNvPr id="8" name="Freeform 8"/>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7"/>
            <a:stretch>
              <a:fillRect/>
            </a:stretch>
          </a:blipFill>
        </p:spPr>
        <p:txBody>
          <a:bodyPr/>
          <a:lstStyle/>
          <a:p>
            <a:endParaRPr lang="vi-VN"/>
          </a:p>
        </p:txBody>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8"/>
            <a:stretch>
              <a:fillRect/>
            </a:stretch>
          </a:blipFill>
        </p:spPr>
        <p:txBody>
          <a:bodyPr/>
          <a:lstStyle/>
          <a:p>
            <a:endParaRPr lang="vi-VN"/>
          </a:p>
        </p:txBody>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9"/>
            <a:stretch>
              <a:fillRect/>
            </a:stretch>
          </a:blipFill>
        </p:spPr>
        <p:txBody>
          <a:bodyPr/>
          <a:lstStyle/>
          <a:p>
            <a:endParaRPr lang="vi-VN"/>
          </a:p>
        </p:txBody>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0"/>
            <a:stretch>
              <a:fillRect/>
            </a:stretch>
          </a:blipFill>
        </p:spPr>
        <p:txBody>
          <a:bodyPr/>
          <a:lstStyle/>
          <a:p>
            <a:endParaRPr lang="vi-VN"/>
          </a:p>
        </p:txBody>
      </p:sp>
      <p:sp>
        <p:nvSpPr>
          <p:cNvPr id="12" name="TextBox 12"/>
          <p:cNvSpPr txBox="1"/>
          <p:nvPr/>
        </p:nvSpPr>
        <p:spPr>
          <a:xfrm>
            <a:off x="5642986" y="1495425"/>
            <a:ext cx="7678893" cy="1117867"/>
          </a:xfrm>
          <a:prstGeom prst="rect">
            <a:avLst/>
          </a:prstGeom>
        </p:spPr>
        <p:txBody>
          <a:bodyPr lIns="0" tIns="0" rIns="0" bIns="0" rtlCol="0" anchor="t">
            <a:spAutoFit/>
          </a:bodyPr>
          <a:lstStyle/>
          <a:p>
            <a:pPr marL="0" lvl="0" indent="0" algn="ctr">
              <a:lnSpc>
                <a:spcPts val="7490"/>
              </a:lnSpc>
              <a:spcBef>
                <a:spcPct val="0"/>
              </a:spcBef>
            </a:pPr>
            <a:r>
              <a:rPr lang="en-US" sz="10403">
                <a:solidFill>
                  <a:srgbClr val="6866E1"/>
                </a:solidFill>
                <a:latin typeface="Computer Says No"/>
              </a:rPr>
              <a:t>PROJECT OBJECTIVES</a:t>
            </a:r>
          </a:p>
        </p:txBody>
      </p:sp>
      <p:sp>
        <p:nvSpPr>
          <p:cNvPr id="13" name="TextBox 13"/>
          <p:cNvSpPr txBox="1"/>
          <p:nvPr/>
        </p:nvSpPr>
        <p:spPr>
          <a:xfrm>
            <a:off x="2933300"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OBJECTIVE 01</a:t>
            </a:r>
          </a:p>
        </p:txBody>
      </p:sp>
      <p:sp>
        <p:nvSpPr>
          <p:cNvPr id="14" name="TextBox 14"/>
          <p:cNvSpPr txBox="1"/>
          <p:nvPr/>
        </p:nvSpPr>
        <p:spPr>
          <a:xfrm>
            <a:off x="3059776" y="6353562"/>
            <a:ext cx="3037045" cy="15198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p:txBody>
      </p:sp>
      <p:sp>
        <p:nvSpPr>
          <p:cNvPr id="15" name="TextBox 15"/>
          <p:cNvSpPr txBox="1"/>
          <p:nvPr/>
        </p:nvSpPr>
        <p:spPr>
          <a:xfrm>
            <a:off x="7837434"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OBJECTIVE 02</a:t>
            </a:r>
          </a:p>
        </p:txBody>
      </p:sp>
      <p:sp>
        <p:nvSpPr>
          <p:cNvPr id="16" name="TextBox 16"/>
          <p:cNvSpPr txBox="1"/>
          <p:nvPr/>
        </p:nvSpPr>
        <p:spPr>
          <a:xfrm>
            <a:off x="12574252" y="5756962"/>
            <a:ext cx="3289996" cy="672800"/>
          </a:xfrm>
          <a:prstGeom prst="rect">
            <a:avLst/>
          </a:prstGeom>
        </p:spPr>
        <p:txBody>
          <a:bodyPr lIns="0" tIns="0" rIns="0" bIns="0" rtlCol="0" anchor="t">
            <a:spAutoFit/>
          </a:bodyPr>
          <a:lstStyle/>
          <a:p>
            <a:pPr marL="0" lvl="0" indent="0" algn="ctr">
              <a:lnSpc>
                <a:spcPts val="4458"/>
              </a:lnSpc>
              <a:spcBef>
                <a:spcPct val="0"/>
              </a:spcBef>
            </a:pPr>
            <a:r>
              <a:rPr lang="en-US" sz="6192">
                <a:solidFill>
                  <a:srgbClr val="BF78FE"/>
                </a:solidFill>
                <a:latin typeface="Computer Says No"/>
              </a:rPr>
              <a:t>OBJECTIVE 03</a:t>
            </a:r>
          </a:p>
        </p:txBody>
      </p:sp>
      <p:sp>
        <p:nvSpPr>
          <p:cNvPr id="17" name="TextBox 17"/>
          <p:cNvSpPr txBox="1"/>
          <p:nvPr/>
        </p:nvSpPr>
        <p:spPr>
          <a:xfrm>
            <a:off x="7963910" y="6302306"/>
            <a:ext cx="3037045" cy="15198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p:txBody>
      </p:sp>
      <p:sp>
        <p:nvSpPr>
          <p:cNvPr id="18" name="TextBox 18"/>
          <p:cNvSpPr txBox="1"/>
          <p:nvPr/>
        </p:nvSpPr>
        <p:spPr>
          <a:xfrm>
            <a:off x="12703021" y="6302306"/>
            <a:ext cx="3037045" cy="1519872"/>
          </a:xfrm>
          <a:prstGeom prst="rect">
            <a:avLst/>
          </a:prstGeom>
        </p:spPr>
        <p:txBody>
          <a:bodyPr lIns="0" tIns="0" rIns="0" bIns="0" rtlCol="0" anchor="t">
            <a:spAutoFit/>
          </a:bodyPr>
          <a:lstStyle/>
          <a:p>
            <a:pPr algn="ctr">
              <a:lnSpc>
                <a:spcPts val="2439"/>
              </a:lnSpc>
            </a:pPr>
            <a:r>
              <a:rPr lang="en-US" sz="1505">
                <a:solidFill>
                  <a:srgbClr val="FFFFFF"/>
                </a:solidFill>
                <a:latin typeface="Poppins Light"/>
              </a:rPr>
              <a:t>Lorem ipsum dolor sit amet, consectetur adipiscing elit. Nam vel euismod ipsum. Proin fermentum dolor vel est fermentum, at sagittis diam.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vi-VN"/>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vi-VN"/>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vi-VN"/>
          </a:p>
        </p:txBody>
      </p:sp>
      <p:sp>
        <p:nvSpPr>
          <p:cNvPr id="5" name="TextBox 5"/>
          <p:cNvSpPr txBox="1"/>
          <p:nvPr/>
        </p:nvSpPr>
        <p:spPr>
          <a:xfrm>
            <a:off x="1914351" y="2766591"/>
            <a:ext cx="7382884" cy="2167260"/>
          </a:xfrm>
          <a:prstGeom prst="rect">
            <a:avLst/>
          </a:prstGeom>
        </p:spPr>
        <p:txBody>
          <a:bodyPr lIns="0" tIns="0" rIns="0" bIns="0" rtlCol="0" anchor="t">
            <a:spAutoFit/>
          </a:bodyPr>
          <a:lstStyle/>
          <a:p>
            <a:pPr marL="0" lvl="0" indent="0" algn="ctr">
              <a:lnSpc>
                <a:spcPts val="16889"/>
              </a:lnSpc>
              <a:spcBef>
                <a:spcPct val="0"/>
              </a:spcBef>
            </a:pPr>
            <a:r>
              <a:rPr lang="en-US" sz="23458" dirty="0" err="1">
                <a:solidFill>
                  <a:schemeClr val="bg1"/>
                </a:solidFill>
                <a:latin typeface="Computer Says No"/>
              </a:rPr>
              <a:t>Ví</a:t>
            </a:r>
            <a:r>
              <a:rPr lang="en-US" sz="23458" dirty="0">
                <a:solidFill>
                  <a:schemeClr val="bg1"/>
                </a:solidFill>
                <a:latin typeface="Computer Says No"/>
              </a:rPr>
              <a:t> </a:t>
            </a:r>
            <a:r>
              <a:rPr lang="en-US" sz="23458" dirty="0" err="1">
                <a:solidFill>
                  <a:schemeClr val="bg1"/>
                </a:solidFill>
                <a:latin typeface="Computer Says No"/>
              </a:rPr>
              <a:t>dụ</a:t>
            </a:r>
            <a:r>
              <a:rPr lang="en-US" sz="23458" dirty="0">
                <a:solidFill>
                  <a:schemeClr val="bg1"/>
                </a:solidFill>
                <a:latin typeface="Computer Says No"/>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txBody>
          <a:bodyPr/>
          <a:lstStyle/>
          <a:p>
            <a:endParaRPr lang="vi-VN"/>
          </a:p>
        </p:txBody>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txBody>
          <a:bodyPr/>
          <a:lstStyle/>
          <a:p>
            <a:endParaRPr lang="vi-VN"/>
          </a:p>
        </p:txBody>
      </p:sp>
      <p:sp>
        <p:nvSpPr>
          <p:cNvPr id="4" name="Freeform 4"/>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txBody>
          <a:bodyPr/>
          <a:lstStyle/>
          <a:p>
            <a:endParaRPr lang="vi-VN"/>
          </a:p>
        </p:txBody>
      </p:sp>
      <p:sp>
        <p:nvSpPr>
          <p:cNvPr id="5" name="TextBox 5"/>
          <p:cNvSpPr txBox="1"/>
          <p:nvPr/>
        </p:nvSpPr>
        <p:spPr>
          <a:xfrm>
            <a:off x="1914351" y="2766591"/>
            <a:ext cx="7382884" cy="2167260"/>
          </a:xfrm>
          <a:prstGeom prst="rect">
            <a:avLst/>
          </a:prstGeom>
        </p:spPr>
        <p:txBody>
          <a:bodyPr lIns="0" tIns="0" rIns="0" bIns="0" rtlCol="0" anchor="t">
            <a:spAutoFit/>
          </a:bodyPr>
          <a:lstStyle/>
          <a:p>
            <a:pPr marL="0" lvl="0" indent="0" algn="ctr">
              <a:lnSpc>
                <a:spcPts val="16889"/>
              </a:lnSpc>
              <a:spcBef>
                <a:spcPct val="0"/>
              </a:spcBef>
            </a:pPr>
            <a:r>
              <a:rPr lang="en-US" sz="23458" dirty="0" err="1">
                <a:solidFill>
                  <a:schemeClr val="bg1"/>
                </a:solidFill>
                <a:latin typeface="Computer Says No"/>
              </a:rPr>
              <a:t>Ví</a:t>
            </a:r>
            <a:r>
              <a:rPr lang="en-US" sz="23458" dirty="0">
                <a:solidFill>
                  <a:schemeClr val="bg1"/>
                </a:solidFill>
                <a:latin typeface="Computer Says No"/>
              </a:rPr>
              <a:t> </a:t>
            </a:r>
            <a:r>
              <a:rPr lang="en-US" sz="23458" dirty="0" err="1">
                <a:solidFill>
                  <a:schemeClr val="bg1"/>
                </a:solidFill>
                <a:latin typeface="Computer Says No"/>
              </a:rPr>
              <a:t>dụ</a:t>
            </a:r>
            <a:r>
              <a:rPr lang="en-US" sz="23458" dirty="0">
                <a:solidFill>
                  <a:schemeClr val="bg1"/>
                </a:solidFill>
                <a:latin typeface="Computer Says No"/>
              </a:rPr>
              <a:t> </a:t>
            </a:r>
          </a:p>
        </p:txBody>
      </p:sp>
    </p:spTree>
    <p:extLst>
      <p:ext uri="{BB962C8B-B14F-4D97-AF65-F5344CB8AC3E}">
        <p14:creationId xmlns:p14="http://schemas.microsoft.com/office/powerpoint/2010/main" val="2002726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txBody>
          <a:bodyPr/>
          <a:lstStyle/>
          <a:p>
            <a:endParaRPr lang="vi-VN"/>
          </a:p>
        </p:txBody>
      </p:sp>
      <p:sp>
        <p:nvSpPr>
          <p:cNvPr id="3" name="Freeform 3"/>
          <p:cNvSpPr/>
          <p:nvPr/>
        </p:nvSpPr>
        <p:spPr>
          <a:xfrm>
            <a:off x="-2576678" y="61722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txBody>
          <a:bodyPr/>
          <a:lstStyle/>
          <a:p>
            <a:endParaRPr lang="vi-VN"/>
          </a:p>
        </p:txBody>
      </p:sp>
      <p:sp>
        <p:nvSpPr>
          <p:cNvPr id="5" name="Freeform 5"/>
          <p:cNvSpPr/>
          <p:nvPr/>
        </p:nvSpPr>
        <p:spPr>
          <a:xfrm>
            <a:off x="14161481" y="-4114800"/>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txBody>
          <a:bodyPr/>
          <a:lstStyle/>
          <a:p>
            <a:endParaRPr lang="vi-VN"/>
          </a:p>
        </p:txBody>
      </p:sp>
      <p:sp>
        <p:nvSpPr>
          <p:cNvPr id="6" name="Freeform 6"/>
          <p:cNvSpPr/>
          <p:nvPr/>
        </p:nvSpPr>
        <p:spPr>
          <a:xfrm>
            <a:off x="-391635" y="1333816"/>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5"/>
            <a:stretch>
              <a:fillRect/>
            </a:stretch>
          </a:blipFill>
        </p:spPr>
        <p:txBody>
          <a:bodyPr/>
          <a:lstStyle/>
          <a:p>
            <a:endParaRPr lang="vi-VN"/>
          </a:p>
        </p:txBody>
      </p:sp>
      <p:sp>
        <p:nvSpPr>
          <p:cNvPr id="7" name="Freeform 7"/>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6"/>
            <a:stretch>
              <a:fillRect/>
            </a:stretch>
          </a:blipFill>
        </p:spPr>
        <p:txBody>
          <a:bodyPr/>
          <a:lstStyle/>
          <a:p>
            <a:endParaRPr lang="vi-VN"/>
          </a:p>
        </p:txBody>
      </p:sp>
      <p:sp>
        <p:nvSpPr>
          <p:cNvPr id="8" name="TextBox 8"/>
          <p:cNvSpPr txBox="1"/>
          <p:nvPr/>
        </p:nvSpPr>
        <p:spPr>
          <a:xfrm>
            <a:off x="1127258" y="2943654"/>
            <a:ext cx="10685718" cy="5866093"/>
          </a:xfrm>
          <a:prstGeom prst="rect">
            <a:avLst/>
          </a:prstGeom>
        </p:spPr>
        <p:txBody>
          <a:bodyPr wrap="square" lIns="0" tIns="0" rIns="0" bIns="0" rtlCol="0" anchor="t">
            <a:spAutoFit/>
          </a:bodyPr>
          <a:lstStyle/>
          <a:p>
            <a:pPr algn="ctr">
              <a:lnSpc>
                <a:spcPts val="14434"/>
              </a:lnSpc>
            </a:pPr>
            <a:r>
              <a:rPr lang="en-US" sz="20048" dirty="0">
                <a:solidFill>
                  <a:srgbClr val="6866E1"/>
                </a:solidFill>
                <a:latin typeface="Computer Says No"/>
              </a:rPr>
              <a:t> </a:t>
            </a:r>
            <a:r>
              <a:rPr lang="en-US" sz="20048" dirty="0">
                <a:solidFill>
                  <a:schemeClr val="bg1"/>
                </a:solidFill>
                <a:latin typeface="Computer Says No"/>
              </a:rPr>
              <a:t>GROUP 17</a:t>
            </a:r>
          </a:p>
          <a:p>
            <a:pPr algn="just">
              <a:lnSpc>
                <a:spcPts val="3456"/>
              </a:lnSpc>
            </a:pPr>
            <a:r>
              <a:rPr lang="en-US" sz="2400">
                <a:solidFill>
                  <a:srgbClr val="6866E1"/>
                </a:solidFill>
                <a:latin typeface="Arial" panose="020B0604020202020204" pitchFamily="34" charset="0"/>
                <a:cs typeface="Arial" panose="020B0604020202020204" pitchFamily="34" charset="0"/>
              </a:rPr>
              <a:t>  </a:t>
            </a:r>
            <a:r>
              <a:rPr lang="en-US" sz="2400">
                <a:solidFill>
                  <a:schemeClr val="bg1"/>
                </a:solidFill>
                <a:latin typeface="Arial" panose="020B0604020202020204" pitchFamily="34" charset="0"/>
                <a:cs typeface="Arial" panose="020B0604020202020204" pitchFamily="34" charset="0"/>
              </a:rPr>
              <a:t>PHẠM MINH TRƯỜNG (TRƯỞNG NHÓM): 20215292</a:t>
            </a:r>
          </a:p>
          <a:p>
            <a:pPr algn="just">
              <a:lnSpc>
                <a:spcPts val="3456"/>
              </a:lnSpc>
            </a:pPr>
            <a:r>
              <a:rPr lang="en-US" sz="2400">
                <a:solidFill>
                  <a:schemeClr val="bg1"/>
                </a:solidFill>
                <a:latin typeface="Arial" panose="020B0604020202020204" pitchFamily="34" charset="0"/>
                <a:cs typeface="Arial" panose="020B0604020202020204" pitchFamily="34" charset="0"/>
              </a:rPr>
              <a:t>  </a:t>
            </a:r>
            <a:r>
              <a:rPr lang="en-US" sz="2400" dirty="0">
                <a:solidFill>
                  <a:schemeClr val="bg1"/>
                </a:solidFill>
                <a:latin typeface="Arial" panose="020B0604020202020204" pitchFamily="34" charset="0"/>
                <a:cs typeface="Arial" panose="020B0604020202020204" pitchFamily="34" charset="0"/>
              </a:rPr>
              <a:t>TRẦN VĂN </a:t>
            </a:r>
            <a:r>
              <a:rPr lang="en-US" sz="2400">
                <a:solidFill>
                  <a:schemeClr val="bg1"/>
                </a:solidFill>
                <a:latin typeface="Arial" panose="020B0604020202020204" pitchFamily="34" charset="0"/>
                <a:cs typeface="Arial" panose="020B0604020202020204" pitchFamily="34" charset="0"/>
              </a:rPr>
              <a:t>ĐỨC CHÍNH: 20215263</a:t>
            </a:r>
            <a:endParaRPr lang="en-US" sz="2400" dirty="0">
              <a:solidFill>
                <a:schemeClr val="bg1"/>
              </a:solidFill>
              <a:latin typeface="Arial" panose="020B0604020202020204" pitchFamily="34" charset="0"/>
              <a:cs typeface="Arial" panose="020B0604020202020204" pitchFamily="34" charset="0"/>
            </a:endParaRPr>
          </a:p>
          <a:p>
            <a:pPr algn="just">
              <a:lnSpc>
                <a:spcPts val="3456"/>
              </a:lnSpc>
            </a:pPr>
            <a:r>
              <a:rPr lang="en-US" sz="2400" dirty="0">
                <a:solidFill>
                  <a:schemeClr val="bg1"/>
                </a:solidFill>
                <a:latin typeface="Arial" panose="020B0604020202020204" pitchFamily="34" charset="0"/>
                <a:cs typeface="Arial" panose="020B0604020202020204" pitchFamily="34" charset="0"/>
              </a:rPr>
              <a:t>  BÙI </a:t>
            </a:r>
            <a:r>
              <a:rPr lang="en-US" sz="2400">
                <a:solidFill>
                  <a:schemeClr val="bg1"/>
                </a:solidFill>
                <a:latin typeface="Arial" panose="020B0604020202020204" pitchFamily="34" charset="0"/>
                <a:cs typeface="Arial" panose="020B0604020202020204" pitchFamily="34" charset="0"/>
              </a:rPr>
              <a:t>KHÁNH HOÀNG: 	20215273</a:t>
            </a:r>
            <a:endParaRPr lang="en-US" sz="2400" dirty="0">
              <a:solidFill>
                <a:schemeClr val="bg1"/>
              </a:solidFill>
              <a:latin typeface="Arial" panose="020B0604020202020204" pitchFamily="34" charset="0"/>
              <a:cs typeface="Arial" panose="020B0604020202020204" pitchFamily="34" charset="0"/>
            </a:endParaRPr>
          </a:p>
          <a:p>
            <a:pPr algn="just">
              <a:lnSpc>
                <a:spcPts val="3456"/>
              </a:lnSpc>
            </a:pPr>
            <a:r>
              <a:rPr lang="en-US" sz="2400" dirty="0">
                <a:solidFill>
                  <a:schemeClr val="bg1"/>
                </a:solidFill>
                <a:latin typeface="Arial" panose="020B0604020202020204" pitchFamily="34" charset="0"/>
                <a:cs typeface="Arial" panose="020B0604020202020204" pitchFamily="34" charset="0"/>
              </a:rPr>
              <a:t>  PHẠM VIẾT </a:t>
            </a:r>
            <a:r>
              <a:rPr lang="en-US" sz="2400">
                <a:solidFill>
                  <a:schemeClr val="bg1"/>
                </a:solidFill>
                <a:latin typeface="Arial" panose="020B0604020202020204" pitchFamily="34" charset="0"/>
                <a:cs typeface="Arial" panose="020B0604020202020204" pitchFamily="34" charset="0"/>
              </a:rPr>
              <a:t>ANH QUÂN: 20215288</a:t>
            </a:r>
            <a:endParaRPr lang="en-US" sz="2400" dirty="0">
              <a:solidFill>
                <a:schemeClr val="bg1"/>
              </a:solidFill>
              <a:latin typeface="Arial" panose="020B0604020202020204" pitchFamily="34" charset="0"/>
              <a:cs typeface="Arial" panose="020B0604020202020204" pitchFamily="34" charset="0"/>
            </a:endParaRPr>
          </a:p>
          <a:p>
            <a:pPr algn="ctr">
              <a:lnSpc>
                <a:spcPts val="14434"/>
              </a:lnSpc>
            </a:pPr>
            <a:endParaRPr lang="en-US" sz="4800" dirty="0">
              <a:solidFill>
                <a:srgbClr val="6866E1"/>
              </a:solidFill>
              <a:latin typeface="Computer Says No"/>
            </a:endParaRPr>
          </a:p>
          <a:p>
            <a:pPr algn="ctr">
              <a:lnSpc>
                <a:spcPts val="1151"/>
              </a:lnSpc>
            </a:pPr>
            <a:endParaRPr lang="en-US" sz="4800" dirty="0">
              <a:solidFill>
                <a:srgbClr val="6866E1"/>
              </a:solidFill>
              <a:latin typeface="Computer Says No"/>
            </a:endParaRPr>
          </a:p>
          <a:p>
            <a:pPr algn="ctr">
              <a:lnSpc>
                <a:spcPts val="1151"/>
              </a:lnSpc>
            </a:pPr>
            <a:endParaRPr lang="en-US" sz="4800" dirty="0">
              <a:solidFill>
                <a:srgbClr val="6866E1"/>
              </a:solidFill>
              <a:latin typeface="Computer Says No"/>
            </a:endParaRPr>
          </a:p>
        </p:txBody>
      </p:sp>
      <p:sp>
        <p:nvSpPr>
          <p:cNvPr id="9" name="Freeform 9"/>
          <p:cNvSpPr/>
          <p:nvPr/>
        </p:nvSpPr>
        <p:spPr>
          <a:xfrm flipH="1">
            <a:off x="10122166" y="102870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7"/>
            <a:stretch>
              <a:fillRect/>
            </a:stretch>
          </a:blipFill>
        </p:spPr>
        <p:txBody>
          <a:bodyPr/>
          <a:lstStyle/>
          <a:p>
            <a:endParaRPr lang="vi-V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8371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735192" y="13989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pPr algn="just"/>
            <a:r>
              <a:rPr lang="vi-VN" sz="3200" b="0" i="0" dirty="0">
                <a:solidFill>
                  <a:schemeClr val="bg1"/>
                </a:solidFill>
                <a:effectLst/>
                <a:latin typeface="TimesNewRomanPSMT"/>
              </a:rPr>
              <a:t>Giả</a:t>
            </a:r>
            <a:r>
              <a:rPr lang="vi-VN" sz="3200" b="0" i="0" dirty="0">
                <a:solidFill>
                  <a:srgbClr val="000000"/>
                </a:solidFill>
                <a:effectLst/>
                <a:latin typeface="TimesNewRomanPSMT"/>
              </a:rPr>
              <a:t> </a:t>
            </a:r>
            <a:r>
              <a:rPr lang="vi-VN" sz="3200" b="0" i="0" dirty="0">
                <a:solidFill>
                  <a:schemeClr val="bg1"/>
                </a:solidFill>
                <a:effectLst/>
                <a:latin typeface="TimesNewRomanPSMT"/>
              </a:rPr>
              <a:t>sử </a:t>
            </a:r>
            <a:r>
              <a:rPr lang="vi-VN" sz="3200" b="0" i="0" dirty="0" err="1">
                <a:solidFill>
                  <a:schemeClr val="bg1"/>
                </a:solidFill>
                <a:effectLst/>
                <a:latin typeface="TimesNewRomanPSMT"/>
              </a:rPr>
              <a:t>Node</a:t>
            </a:r>
            <a:r>
              <a:rPr lang="vi-VN" sz="3200" b="0" i="0" dirty="0">
                <a:solidFill>
                  <a:schemeClr val="bg1"/>
                </a:solidFill>
                <a:effectLst/>
                <a:latin typeface="TimesNewRomanPSMT"/>
              </a:rPr>
              <a:t> hiện tại (máy chọn): s={ 1, 0, 0, 11, 1, 0, 4, 9, 0, 0, 0, 0} d( điểm người = 0, điểm máy = 0)</a:t>
            </a:r>
            <a:r>
              <a:rPr lang="vi-VN" sz="3200" dirty="0">
                <a:solidFill>
                  <a:schemeClr val="bg1"/>
                </a:solidFill>
              </a:rPr>
              <a:t> </a:t>
            </a:r>
          </a:p>
          <a:p>
            <a:pPr algn="just"/>
            <a:r>
              <a:rPr lang="vi-VN" sz="3200" dirty="0">
                <a:solidFill>
                  <a:schemeClr val="bg1"/>
                </a:solidFill>
              </a:rPr>
              <a:t>Ta tính một vài nước tiếp theo có được cây trạng thái với độ sâu 3 như sau: </a:t>
            </a:r>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420673" y="7643993"/>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1502279" y="1778282"/>
            <a:ext cx="13585321" cy="1088183"/>
          </a:xfrm>
          <a:prstGeom prst="rect">
            <a:avLst/>
          </a:prstGeom>
        </p:spPr>
        <p:txBody>
          <a:bodyPr wrap="square" lIns="0" tIns="0" rIns="0" bIns="0" rtlCol="0" anchor="t">
            <a:spAutoFit/>
          </a:bodyPr>
          <a:lstStyle/>
          <a:p>
            <a:pPr marL="0" lvl="0" indent="0" algn="ctr">
              <a:lnSpc>
                <a:spcPts val="8435"/>
              </a:lnSpc>
              <a:spcBef>
                <a:spcPct val="0"/>
              </a:spcBef>
            </a:pPr>
            <a:endParaRPr lang="en-US" sz="9600" dirty="0">
              <a:latin typeface="Arial" panose="020B0604020202020204" pitchFamily="34" charset="0"/>
              <a:cs typeface="Arial" panose="020B0604020202020204" pitchFamily="34" charset="0"/>
            </a:endParaRP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spTree>
    <p:extLst>
      <p:ext uri="{BB962C8B-B14F-4D97-AF65-F5344CB8AC3E}">
        <p14:creationId xmlns:p14="http://schemas.microsoft.com/office/powerpoint/2010/main" val="3139347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620763">
            <a:off x="-429086" y="-676113"/>
            <a:ext cx="8987203" cy="4150026"/>
          </a:xfrm>
          <a:custGeom>
            <a:avLst/>
            <a:gdLst/>
            <a:ahLst/>
            <a:cxnLst/>
            <a:rect l="l" t="t" r="r" b="b"/>
            <a:pathLst>
              <a:path w="8987203" h="4150026">
                <a:moveTo>
                  <a:pt x="0" y="0"/>
                </a:moveTo>
                <a:lnTo>
                  <a:pt x="8987203" y="0"/>
                </a:lnTo>
                <a:lnTo>
                  <a:pt x="8987203" y="4150027"/>
                </a:lnTo>
                <a:lnTo>
                  <a:pt x="0" y="4150027"/>
                </a:lnTo>
                <a:lnTo>
                  <a:pt x="0" y="0"/>
                </a:lnTo>
                <a:close/>
              </a:path>
            </a:pathLst>
          </a:custGeom>
          <a:blipFill>
            <a:blip r:embed="rId2"/>
            <a:stretch>
              <a:fillRect/>
            </a:stretch>
          </a:blipFill>
        </p:spPr>
        <p:txBody>
          <a:bodyPr/>
          <a:lstStyle/>
          <a:p>
            <a:endParaRPr lang="vi-VN"/>
          </a:p>
        </p:txBody>
      </p:sp>
      <p:sp>
        <p:nvSpPr>
          <p:cNvPr id="3" name="Freeform 3"/>
          <p:cNvSpPr/>
          <p:nvPr/>
        </p:nvSpPr>
        <p:spPr>
          <a:xfrm>
            <a:off x="1735192" y="1398900"/>
            <a:ext cx="14684628" cy="7859399"/>
          </a:xfrm>
          <a:custGeom>
            <a:avLst/>
            <a:gdLst/>
            <a:ahLst/>
            <a:cxnLst/>
            <a:rect l="l" t="t" r="r" b="b"/>
            <a:pathLst>
              <a:path w="14684628" h="7859399">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t="-20258"/>
            </a:stretch>
          </a:blipFill>
        </p:spPr>
        <p:txBody>
          <a:bodyPr/>
          <a:lstStyle/>
          <a:p>
            <a:endParaRPr lang="vi-VN"/>
          </a:p>
        </p:txBody>
      </p:sp>
      <p:sp>
        <p:nvSpPr>
          <p:cNvPr id="4" name="Freeform 4"/>
          <p:cNvSpPr/>
          <p:nvPr/>
        </p:nvSpPr>
        <p:spPr>
          <a:xfrm>
            <a:off x="14950717" y="4257922"/>
            <a:ext cx="2965916" cy="6828198"/>
          </a:xfrm>
          <a:custGeom>
            <a:avLst/>
            <a:gdLst/>
            <a:ahLst/>
            <a:cxnLst/>
            <a:rect l="l" t="t" r="r" b="b"/>
            <a:pathLst>
              <a:path w="2965916" h="6828198">
                <a:moveTo>
                  <a:pt x="0" y="0"/>
                </a:moveTo>
                <a:lnTo>
                  <a:pt x="2965917" y="0"/>
                </a:lnTo>
                <a:lnTo>
                  <a:pt x="2965917" y="6828199"/>
                </a:lnTo>
                <a:lnTo>
                  <a:pt x="0" y="6828199"/>
                </a:lnTo>
                <a:lnTo>
                  <a:pt x="0" y="0"/>
                </a:lnTo>
                <a:close/>
              </a:path>
            </a:pathLst>
          </a:custGeom>
          <a:blipFill>
            <a:blip r:embed="rId5"/>
            <a:stretch>
              <a:fillRect/>
            </a:stretch>
          </a:blipFill>
        </p:spPr>
        <p:txBody>
          <a:bodyPr/>
          <a:lstStyle/>
          <a:p>
            <a:endParaRPr lang="vi-VN"/>
          </a:p>
        </p:txBody>
      </p:sp>
      <p:sp>
        <p:nvSpPr>
          <p:cNvPr id="5" name="Freeform 5"/>
          <p:cNvSpPr/>
          <p:nvPr/>
        </p:nvSpPr>
        <p:spPr>
          <a:xfrm>
            <a:off x="-1420673" y="7643993"/>
            <a:ext cx="4171532" cy="3569725"/>
          </a:xfrm>
          <a:custGeom>
            <a:avLst/>
            <a:gdLst/>
            <a:ahLst/>
            <a:cxnLst/>
            <a:rect l="l" t="t" r="r" b="b"/>
            <a:pathLst>
              <a:path w="4171532" h="3569725">
                <a:moveTo>
                  <a:pt x="0" y="0"/>
                </a:moveTo>
                <a:lnTo>
                  <a:pt x="4171532" y="0"/>
                </a:lnTo>
                <a:lnTo>
                  <a:pt x="4171532" y="3569725"/>
                </a:lnTo>
                <a:lnTo>
                  <a:pt x="0" y="3569725"/>
                </a:lnTo>
                <a:lnTo>
                  <a:pt x="0" y="0"/>
                </a:lnTo>
                <a:close/>
              </a:path>
            </a:pathLst>
          </a:custGeom>
          <a:blipFill>
            <a:blip r:embed="rId6"/>
            <a:stretch>
              <a:fillRect/>
            </a:stretch>
          </a:blipFill>
        </p:spPr>
        <p:txBody>
          <a:bodyPr/>
          <a:lstStyle/>
          <a:p>
            <a:endParaRPr lang="vi-VN"/>
          </a:p>
        </p:txBody>
      </p:sp>
      <p:sp>
        <p:nvSpPr>
          <p:cNvPr id="6" name="TextBox 6"/>
          <p:cNvSpPr txBox="1"/>
          <p:nvPr/>
        </p:nvSpPr>
        <p:spPr>
          <a:xfrm>
            <a:off x="1502279" y="1778282"/>
            <a:ext cx="13585321" cy="1088183"/>
          </a:xfrm>
          <a:prstGeom prst="rect">
            <a:avLst/>
          </a:prstGeom>
        </p:spPr>
        <p:txBody>
          <a:bodyPr wrap="square" lIns="0" tIns="0" rIns="0" bIns="0" rtlCol="0" anchor="t">
            <a:spAutoFit/>
          </a:bodyPr>
          <a:lstStyle/>
          <a:p>
            <a:pPr marL="0" lvl="0" indent="0" algn="ctr">
              <a:lnSpc>
                <a:spcPts val="8435"/>
              </a:lnSpc>
              <a:spcBef>
                <a:spcPct val="0"/>
              </a:spcBef>
            </a:pPr>
            <a:endParaRPr lang="en-US" sz="9600" dirty="0">
              <a:latin typeface="Arial" panose="020B0604020202020204" pitchFamily="34" charset="0"/>
              <a:cs typeface="Arial" panose="020B0604020202020204" pitchFamily="34" charset="0"/>
            </a:endParaRPr>
          </a:p>
        </p:txBody>
      </p:sp>
      <p:sp>
        <p:nvSpPr>
          <p:cNvPr id="14" name="Freeform 14"/>
          <p:cNvSpPr/>
          <p:nvPr/>
        </p:nvSpPr>
        <p:spPr>
          <a:xfrm>
            <a:off x="13941740" y="-4440594"/>
            <a:ext cx="8339294" cy="7136224"/>
          </a:xfrm>
          <a:custGeom>
            <a:avLst/>
            <a:gdLst/>
            <a:ahLst/>
            <a:cxnLst/>
            <a:rect l="l" t="t" r="r" b="b"/>
            <a:pathLst>
              <a:path w="8339294" h="7136224">
                <a:moveTo>
                  <a:pt x="0" y="0"/>
                </a:moveTo>
                <a:lnTo>
                  <a:pt x="8339295" y="0"/>
                </a:lnTo>
                <a:lnTo>
                  <a:pt x="8339295" y="7136224"/>
                </a:lnTo>
                <a:lnTo>
                  <a:pt x="0" y="7136224"/>
                </a:lnTo>
                <a:lnTo>
                  <a:pt x="0" y="0"/>
                </a:lnTo>
                <a:close/>
              </a:path>
            </a:pathLst>
          </a:custGeom>
          <a:blipFill>
            <a:blip r:embed="rId6"/>
            <a:stretch>
              <a:fillRect/>
            </a:stretch>
          </a:blipFill>
        </p:spPr>
        <p:txBody>
          <a:bodyPr/>
          <a:lstStyle/>
          <a:p>
            <a:endParaRPr lang="vi-VN"/>
          </a:p>
        </p:txBody>
      </p:sp>
      <p:pic>
        <p:nvPicPr>
          <p:cNvPr id="9" name="Hình ảnh 8">
            <a:extLst>
              <a:ext uri="{FF2B5EF4-FFF2-40B4-BE49-F238E27FC236}">
                <a16:creationId xmlns:a16="http://schemas.microsoft.com/office/drawing/2014/main" id="{01ADB15C-965D-6401-2760-77F879340E6B}"/>
              </a:ext>
            </a:extLst>
          </p:cNvPr>
          <p:cNvPicPr>
            <a:picLocks noChangeAspect="1"/>
          </p:cNvPicPr>
          <p:nvPr/>
        </p:nvPicPr>
        <p:blipFill>
          <a:blip r:embed="rId7"/>
          <a:stretch>
            <a:fillRect/>
          </a:stretch>
        </p:blipFill>
        <p:spPr>
          <a:xfrm>
            <a:off x="-10887" y="-43822"/>
            <a:ext cx="18421245" cy="10330822"/>
          </a:xfrm>
          <a:prstGeom prst="rect">
            <a:avLst/>
          </a:prstGeom>
        </p:spPr>
      </p:pic>
    </p:spTree>
    <p:extLst>
      <p:ext uri="{BB962C8B-B14F-4D97-AF65-F5344CB8AC3E}">
        <p14:creationId xmlns:p14="http://schemas.microsoft.com/office/powerpoint/2010/main" val="2857675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Hình ảnh 2" descr="Ảnh có chứa biểu đồ, bản phác thảo, mẫu&#10;&#10;Mô tả được tạo tự động">
            <a:extLst>
              <a:ext uri="{FF2B5EF4-FFF2-40B4-BE49-F238E27FC236}">
                <a16:creationId xmlns:a16="http://schemas.microsoft.com/office/drawing/2014/main" id="{52722CA9-EFDD-0385-9C73-C6FC4975CA3A}"/>
              </a:ext>
            </a:extLst>
          </p:cNvPr>
          <p:cNvPicPr>
            <a:picLocks noChangeAspect="1"/>
          </p:cNvPicPr>
          <p:nvPr/>
        </p:nvPicPr>
        <p:blipFill>
          <a:blip r:embed="rId2"/>
          <a:stretch>
            <a:fillRect/>
          </a:stretch>
        </p:blipFill>
        <p:spPr>
          <a:xfrm>
            <a:off x="965200" y="1463040"/>
            <a:ext cx="16357599" cy="7360917"/>
          </a:xfrm>
          <a:prstGeom prst="rect">
            <a:avLst/>
          </a:prstGeom>
        </p:spPr>
      </p:pic>
    </p:spTree>
    <p:extLst>
      <p:ext uri="{BB962C8B-B14F-4D97-AF65-F5344CB8AC3E}">
        <p14:creationId xmlns:p14="http://schemas.microsoft.com/office/powerpoint/2010/main" val="1311825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Hình ảnh 2" descr="Ảnh có chứa biểu đồ, bản phác thảo, hình vẽ, màu trắng&#10;&#10;Mô tả được tạo tự động">
            <a:extLst>
              <a:ext uri="{FF2B5EF4-FFF2-40B4-BE49-F238E27FC236}">
                <a16:creationId xmlns:a16="http://schemas.microsoft.com/office/drawing/2014/main" id="{BF86FED0-28BA-ED5E-72CC-642FBDD2842B}"/>
              </a:ext>
            </a:extLst>
          </p:cNvPr>
          <p:cNvPicPr>
            <a:picLocks noChangeAspect="1"/>
          </p:cNvPicPr>
          <p:nvPr/>
        </p:nvPicPr>
        <p:blipFill>
          <a:blip r:embed="rId2"/>
          <a:stretch>
            <a:fillRect/>
          </a:stretch>
        </p:blipFill>
        <p:spPr>
          <a:xfrm>
            <a:off x="965200" y="1585722"/>
            <a:ext cx="16357599" cy="7115553"/>
          </a:xfrm>
          <a:prstGeom prst="rect">
            <a:avLst/>
          </a:prstGeom>
        </p:spPr>
      </p:pic>
    </p:spTree>
    <p:extLst>
      <p:ext uri="{BB962C8B-B14F-4D97-AF65-F5344CB8AC3E}">
        <p14:creationId xmlns:p14="http://schemas.microsoft.com/office/powerpoint/2010/main" val="1217147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Hình ảnh 2" descr="Ảnh có chứa biểu đồ, bản phác thảo, màu trắng, hình vẽ&#10;&#10;Mô tả được tạo tự động">
            <a:extLst>
              <a:ext uri="{FF2B5EF4-FFF2-40B4-BE49-F238E27FC236}">
                <a16:creationId xmlns:a16="http://schemas.microsoft.com/office/drawing/2014/main" id="{FF9C8B34-0084-526D-91A1-2B8F7B2B47C2}"/>
              </a:ext>
            </a:extLst>
          </p:cNvPr>
          <p:cNvPicPr>
            <a:picLocks noChangeAspect="1"/>
          </p:cNvPicPr>
          <p:nvPr/>
        </p:nvPicPr>
        <p:blipFill>
          <a:blip r:embed="rId2"/>
          <a:stretch>
            <a:fillRect/>
          </a:stretch>
        </p:blipFill>
        <p:spPr>
          <a:xfrm>
            <a:off x="965200" y="1463040"/>
            <a:ext cx="16357599" cy="7360917"/>
          </a:xfrm>
          <a:prstGeom prst="rect">
            <a:avLst/>
          </a:prstGeom>
        </p:spPr>
      </p:pic>
    </p:spTree>
    <p:extLst>
      <p:ext uri="{BB962C8B-B14F-4D97-AF65-F5344CB8AC3E}">
        <p14:creationId xmlns:p14="http://schemas.microsoft.com/office/powerpoint/2010/main" val="3659620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7BEC2DE9-093E-C2C2-8E2C-D479D2C0ED30}"/>
              </a:ext>
            </a:extLst>
          </p:cNvPr>
          <p:cNvPicPr>
            <a:picLocks noChangeAspect="1"/>
          </p:cNvPicPr>
          <p:nvPr/>
        </p:nvPicPr>
        <p:blipFill>
          <a:blip r:embed="rId2"/>
          <a:stretch>
            <a:fillRect/>
          </a:stretch>
        </p:blipFill>
        <p:spPr>
          <a:xfrm>
            <a:off x="965200" y="1463040"/>
            <a:ext cx="16357599" cy="7360917"/>
          </a:xfrm>
          <a:prstGeom prst="rect">
            <a:avLst/>
          </a:prstGeom>
        </p:spPr>
      </p:pic>
      <p:sp>
        <p:nvSpPr>
          <p:cNvPr id="4" name="Hộp Văn bản 3">
            <a:extLst>
              <a:ext uri="{FF2B5EF4-FFF2-40B4-BE49-F238E27FC236}">
                <a16:creationId xmlns:a16="http://schemas.microsoft.com/office/drawing/2014/main" id="{CD077BA7-D598-279E-2ED3-DDE069E27361}"/>
              </a:ext>
            </a:extLst>
          </p:cNvPr>
          <p:cNvSpPr txBox="1"/>
          <p:nvPr/>
        </p:nvSpPr>
        <p:spPr>
          <a:xfrm>
            <a:off x="8382000" y="2122714"/>
            <a:ext cx="457200" cy="707886"/>
          </a:xfrm>
          <a:prstGeom prst="rect">
            <a:avLst/>
          </a:prstGeom>
          <a:noFill/>
        </p:spPr>
        <p:txBody>
          <a:bodyPr wrap="square" rtlCol="0">
            <a:spAutoFit/>
          </a:bodyPr>
          <a:lstStyle/>
          <a:p>
            <a:r>
              <a:rPr lang="en-US" sz="4000" dirty="0"/>
              <a:t>4</a:t>
            </a:r>
            <a:endParaRPr lang="vi-VN" sz="4000" dirty="0"/>
          </a:p>
        </p:txBody>
      </p:sp>
    </p:spTree>
    <p:extLst>
      <p:ext uri="{BB962C8B-B14F-4D97-AF65-F5344CB8AC3E}">
        <p14:creationId xmlns:p14="http://schemas.microsoft.com/office/powerpoint/2010/main" val="1568748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vi-VN"/>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vi-VN"/>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vi-VN"/>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vi-VN"/>
          </a:p>
        </p:txBody>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err="1">
                <a:solidFill>
                  <a:schemeClr val="bg1"/>
                </a:solidFill>
                <a:latin typeface="Computer Says No"/>
              </a:rPr>
              <a:t>Kết</a:t>
            </a:r>
            <a:r>
              <a:rPr lang="en-US" sz="18833" dirty="0">
                <a:solidFill>
                  <a:schemeClr val="bg1"/>
                </a:solidFill>
                <a:latin typeface="Computer Says No"/>
              </a:rPr>
              <a:t> </a:t>
            </a:r>
            <a:r>
              <a:rPr lang="en-US" sz="18833" dirty="0" err="1">
                <a:solidFill>
                  <a:schemeClr val="bg1"/>
                </a:solidFill>
                <a:latin typeface="Computer Says No"/>
              </a:rPr>
              <a:t>luận</a:t>
            </a:r>
            <a:endParaRPr lang="en-US" sz="18833" dirty="0">
              <a:solidFill>
                <a:schemeClr val="bg1"/>
              </a:solidFill>
              <a:latin typeface="Computer Says No"/>
            </a:endParaRP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vi-VN"/>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vi-VN"/>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vi-V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BF4E00FE-FC9A-1D81-6983-4961CB268D35}"/>
              </a:ext>
            </a:extLst>
          </p:cNvPr>
          <p:cNvSpPr txBox="1"/>
          <p:nvPr/>
        </p:nvSpPr>
        <p:spPr>
          <a:xfrm>
            <a:off x="5410200" y="647700"/>
            <a:ext cx="7239000" cy="769441"/>
          </a:xfrm>
          <a:prstGeom prst="rect">
            <a:avLst/>
          </a:prstGeom>
          <a:noFill/>
        </p:spPr>
        <p:txBody>
          <a:bodyPr wrap="square" rtlCol="0">
            <a:spAutoFit/>
          </a:bodyPr>
          <a:lstStyle/>
          <a:p>
            <a:pPr algn="ctr"/>
            <a:r>
              <a:rPr lang="en-US" sz="4400" dirty="0" err="1">
                <a:solidFill>
                  <a:schemeClr val="bg1"/>
                </a:solidFill>
              </a:rPr>
              <a:t>Kết</a:t>
            </a:r>
            <a:r>
              <a:rPr lang="en-US" sz="4400" dirty="0">
                <a:solidFill>
                  <a:schemeClr val="bg1"/>
                </a:solidFill>
              </a:rPr>
              <a:t> </a:t>
            </a:r>
            <a:r>
              <a:rPr lang="en-US" sz="4400" dirty="0" err="1">
                <a:solidFill>
                  <a:schemeClr val="bg1"/>
                </a:solidFill>
              </a:rPr>
              <a:t>quả</a:t>
            </a:r>
            <a:r>
              <a:rPr lang="en-US" sz="4400" dirty="0">
                <a:solidFill>
                  <a:schemeClr val="bg1"/>
                </a:solidFill>
              </a:rPr>
              <a:t> </a:t>
            </a:r>
            <a:r>
              <a:rPr lang="en-US" sz="4400" dirty="0" err="1">
                <a:solidFill>
                  <a:schemeClr val="bg1"/>
                </a:solidFill>
              </a:rPr>
              <a:t>đạt</a:t>
            </a:r>
            <a:r>
              <a:rPr lang="en-US" sz="4400" dirty="0">
                <a:solidFill>
                  <a:schemeClr val="bg1"/>
                </a:solidFill>
              </a:rPr>
              <a:t> </a:t>
            </a:r>
            <a:r>
              <a:rPr lang="en-US" sz="4400" dirty="0" err="1">
                <a:solidFill>
                  <a:schemeClr val="bg1"/>
                </a:solidFill>
              </a:rPr>
              <a:t>được</a:t>
            </a:r>
            <a:endParaRPr lang="vi-VN" sz="4400" dirty="0">
              <a:solidFill>
                <a:schemeClr val="bg1"/>
              </a:solidFill>
            </a:endParaRPr>
          </a:p>
        </p:txBody>
      </p:sp>
      <p:sp>
        <p:nvSpPr>
          <p:cNvPr id="3" name="Hộp Văn bản 2">
            <a:extLst>
              <a:ext uri="{FF2B5EF4-FFF2-40B4-BE49-F238E27FC236}">
                <a16:creationId xmlns:a16="http://schemas.microsoft.com/office/drawing/2014/main" id="{5A783A80-2C6B-58B4-EBDA-41CE9A315DC1}"/>
              </a:ext>
            </a:extLst>
          </p:cNvPr>
          <p:cNvSpPr txBox="1"/>
          <p:nvPr/>
        </p:nvSpPr>
        <p:spPr>
          <a:xfrm>
            <a:off x="3657600" y="2171700"/>
            <a:ext cx="10363200" cy="4401205"/>
          </a:xfrm>
          <a:prstGeom prst="rect">
            <a:avLst/>
          </a:prstGeom>
          <a:noFill/>
        </p:spPr>
        <p:txBody>
          <a:bodyPr wrap="square" rtlCol="0">
            <a:spAutoFit/>
          </a:bodyPr>
          <a:lstStyle/>
          <a:p>
            <a:pPr marL="457200" indent="-457200">
              <a:buFont typeface="Wingdings" panose="05000000000000000000" pitchFamily="2" charset="2"/>
              <a:buChar char="ü"/>
            </a:pPr>
            <a:r>
              <a:rPr lang="vi-VN" sz="2800" dirty="0" err="1">
                <a:solidFill>
                  <a:schemeClr val="bg1"/>
                </a:solidFill>
              </a:rPr>
              <a:t>Game</a:t>
            </a:r>
            <a:r>
              <a:rPr lang="vi-VN" sz="2800" dirty="0">
                <a:solidFill>
                  <a:schemeClr val="bg1"/>
                </a:solidFill>
              </a:rPr>
              <a:t> đã chạy đúng luật của trò chơi.</a:t>
            </a:r>
          </a:p>
          <a:p>
            <a:pPr marL="457200" indent="-457200">
              <a:buFont typeface="Wingdings" panose="05000000000000000000" pitchFamily="2" charset="2"/>
              <a:buChar char="ü"/>
            </a:pPr>
            <a:r>
              <a:rPr lang="vi-VN" sz="2800" dirty="0">
                <a:solidFill>
                  <a:schemeClr val="bg1"/>
                </a:solidFill>
              </a:rPr>
              <a:t>Đã hoàn thành các chức năng cơ bản trong </a:t>
            </a:r>
            <a:r>
              <a:rPr lang="vi-VN" sz="2800" dirty="0" err="1">
                <a:solidFill>
                  <a:schemeClr val="bg1"/>
                </a:solidFill>
              </a:rPr>
              <a:t>game</a:t>
            </a:r>
            <a:r>
              <a:rPr lang="vi-VN" sz="2800" dirty="0">
                <a:solidFill>
                  <a:schemeClr val="bg1"/>
                </a:solidFill>
              </a:rPr>
              <a:t>.</a:t>
            </a:r>
          </a:p>
          <a:p>
            <a:pPr marL="457200" indent="-457200">
              <a:buFont typeface="Wingdings" panose="05000000000000000000" pitchFamily="2" charset="2"/>
              <a:buChar char="ü"/>
            </a:pPr>
            <a:r>
              <a:rPr lang="vi-VN" sz="2800" dirty="0">
                <a:solidFill>
                  <a:schemeClr val="bg1"/>
                </a:solidFill>
              </a:rPr>
              <a:t>Giao diện dễ dùng có các chức năng cơ bản. Nhóm khá ưng ý với giao diện nhưng cần hoàn thiện thêm.</a:t>
            </a:r>
          </a:p>
          <a:p>
            <a:pPr marL="457200" indent="-457200">
              <a:buFont typeface="Wingdings" panose="05000000000000000000" pitchFamily="2" charset="2"/>
              <a:buChar char="ü"/>
            </a:pPr>
            <a:r>
              <a:rPr lang="vi-VN" sz="2800" dirty="0">
                <a:solidFill>
                  <a:schemeClr val="bg1"/>
                </a:solidFill>
              </a:rPr>
              <a:t>Tìm hiểu và hiểu được cách máy tính lựa chọn nước đi, tính toán trước nhiều bước giống như suy nghĩ của con người, thông qua giải thuật </a:t>
            </a:r>
            <a:r>
              <a:rPr lang="vi-VN" sz="2800" dirty="0" err="1">
                <a:solidFill>
                  <a:schemeClr val="bg1"/>
                </a:solidFill>
              </a:rPr>
              <a:t>Minimax</a:t>
            </a:r>
            <a:r>
              <a:rPr lang="vi-VN" sz="2800" dirty="0">
                <a:solidFill>
                  <a:schemeClr val="bg1"/>
                </a:solidFill>
              </a:rPr>
              <a:t>, </a:t>
            </a:r>
            <a:r>
              <a:rPr lang="vi-VN" sz="2800" dirty="0" err="1">
                <a:solidFill>
                  <a:schemeClr val="bg1"/>
                </a:solidFill>
              </a:rPr>
              <a:t>Alpha-beta</a:t>
            </a:r>
            <a:r>
              <a:rPr lang="vi-VN" sz="2800" dirty="0">
                <a:solidFill>
                  <a:schemeClr val="bg1"/>
                </a:solidFill>
              </a:rPr>
              <a:t>.</a:t>
            </a:r>
          </a:p>
          <a:p>
            <a:pPr marL="457200" indent="-457200">
              <a:buFont typeface="Wingdings" panose="05000000000000000000" pitchFamily="2" charset="2"/>
              <a:buChar char="ü"/>
            </a:pPr>
            <a:r>
              <a:rPr lang="vi-VN" sz="2800" dirty="0">
                <a:solidFill>
                  <a:schemeClr val="bg1"/>
                </a:solidFill>
              </a:rPr>
              <a:t>Đã ứng dụng hàm đánh giá </a:t>
            </a:r>
            <a:r>
              <a:rPr lang="vi-VN" sz="2800" dirty="0" err="1">
                <a:solidFill>
                  <a:schemeClr val="bg1"/>
                </a:solidFill>
              </a:rPr>
              <a:t>heuristic</a:t>
            </a:r>
            <a:r>
              <a:rPr lang="vi-VN" sz="2800" dirty="0">
                <a:solidFill>
                  <a:schemeClr val="bg1"/>
                </a:solidFill>
              </a:rPr>
              <a:t> dựa trên kinh nghiệm của con người.</a:t>
            </a:r>
          </a:p>
          <a:p>
            <a:pPr marL="457200" indent="-457200">
              <a:buFont typeface="Wingdings" panose="05000000000000000000" pitchFamily="2" charset="2"/>
              <a:buChar char="ü"/>
            </a:pPr>
            <a:r>
              <a:rPr lang="vi-VN" sz="2800" dirty="0">
                <a:solidFill>
                  <a:schemeClr val="bg1"/>
                </a:solidFill>
              </a:rPr>
              <a:t> Có các cấp độ cho người chơi lựa chọn.</a:t>
            </a:r>
          </a:p>
        </p:txBody>
      </p:sp>
    </p:spTree>
    <p:extLst>
      <p:ext uri="{BB962C8B-B14F-4D97-AF65-F5344CB8AC3E}">
        <p14:creationId xmlns:p14="http://schemas.microsoft.com/office/powerpoint/2010/main" val="2293121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BF4E00FE-FC9A-1D81-6983-4961CB268D35}"/>
              </a:ext>
            </a:extLst>
          </p:cNvPr>
          <p:cNvSpPr txBox="1"/>
          <p:nvPr/>
        </p:nvSpPr>
        <p:spPr>
          <a:xfrm>
            <a:off x="5410200" y="647700"/>
            <a:ext cx="7239000" cy="769441"/>
          </a:xfrm>
          <a:prstGeom prst="rect">
            <a:avLst/>
          </a:prstGeom>
          <a:noFill/>
        </p:spPr>
        <p:txBody>
          <a:bodyPr wrap="square" rtlCol="0">
            <a:spAutoFit/>
          </a:bodyPr>
          <a:lstStyle/>
          <a:p>
            <a:pPr algn="ctr"/>
            <a:r>
              <a:rPr lang="en-US" sz="4400" dirty="0" err="1">
                <a:solidFill>
                  <a:schemeClr val="bg1"/>
                </a:solidFill>
              </a:rPr>
              <a:t>Hạn</a:t>
            </a:r>
            <a:r>
              <a:rPr lang="en-US" sz="4400" dirty="0">
                <a:solidFill>
                  <a:schemeClr val="bg1"/>
                </a:solidFill>
              </a:rPr>
              <a:t> </a:t>
            </a:r>
            <a:r>
              <a:rPr lang="en-US" sz="4400" dirty="0" err="1">
                <a:solidFill>
                  <a:schemeClr val="bg1"/>
                </a:solidFill>
              </a:rPr>
              <a:t>chế</a:t>
            </a:r>
            <a:endParaRPr lang="vi-VN" sz="4400" dirty="0">
              <a:solidFill>
                <a:schemeClr val="bg1"/>
              </a:solidFill>
            </a:endParaRPr>
          </a:p>
        </p:txBody>
      </p:sp>
      <p:sp>
        <p:nvSpPr>
          <p:cNvPr id="3" name="Hộp Văn bản 2">
            <a:extLst>
              <a:ext uri="{FF2B5EF4-FFF2-40B4-BE49-F238E27FC236}">
                <a16:creationId xmlns:a16="http://schemas.microsoft.com/office/drawing/2014/main" id="{5A783A80-2C6B-58B4-EBDA-41CE9A315DC1}"/>
              </a:ext>
            </a:extLst>
          </p:cNvPr>
          <p:cNvSpPr txBox="1"/>
          <p:nvPr/>
        </p:nvSpPr>
        <p:spPr>
          <a:xfrm>
            <a:off x="3657600" y="2171700"/>
            <a:ext cx="10363200" cy="2677656"/>
          </a:xfrm>
          <a:prstGeom prst="rect">
            <a:avLst/>
          </a:prstGeom>
          <a:noFill/>
        </p:spPr>
        <p:txBody>
          <a:bodyPr wrap="square" rtlCol="0">
            <a:spAutoFit/>
          </a:bodyPr>
          <a:lstStyle/>
          <a:p>
            <a:pPr marL="457200" indent="-457200">
              <a:buFont typeface="Wingdings" panose="05000000000000000000" pitchFamily="2" charset="2"/>
              <a:buChar char="v"/>
            </a:pPr>
            <a:r>
              <a:rPr lang="vi-VN" sz="2800" dirty="0">
                <a:solidFill>
                  <a:schemeClr val="bg1"/>
                </a:solidFill>
              </a:rPr>
              <a:t>Chưa có âm thanh cho sinh động</a:t>
            </a:r>
          </a:p>
          <a:p>
            <a:pPr marL="457200" indent="-457200">
              <a:buFont typeface="Wingdings" panose="05000000000000000000" pitchFamily="2" charset="2"/>
              <a:buChar char="v"/>
            </a:pPr>
            <a:r>
              <a:rPr lang="vi-VN" sz="2800" dirty="0">
                <a:solidFill>
                  <a:schemeClr val="bg1"/>
                </a:solidFill>
              </a:rPr>
              <a:t>Chưa đưa thời gian vào trong </a:t>
            </a:r>
            <a:r>
              <a:rPr lang="vi-VN" sz="2800" dirty="0" err="1">
                <a:solidFill>
                  <a:schemeClr val="bg1"/>
                </a:solidFill>
              </a:rPr>
              <a:t>game</a:t>
            </a:r>
            <a:r>
              <a:rPr lang="vi-VN" sz="2800" dirty="0">
                <a:solidFill>
                  <a:schemeClr val="bg1"/>
                </a:solidFill>
              </a:rPr>
              <a:t> </a:t>
            </a:r>
          </a:p>
          <a:p>
            <a:pPr marL="457200" indent="-457200">
              <a:buFont typeface="Wingdings" panose="05000000000000000000" pitchFamily="2" charset="2"/>
              <a:buChar char="v"/>
            </a:pPr>
            <a:r>
              <a:rPr lang="vi-VN" sz="2800" dirty="0">
                <a:solidFill>
                  <a:schemeClr val="bg1"/>
                </a:solidFill>
              </a:rPr>
              <a:t>Chưa cài đặt được danh sách lưu điểm người </a:t>
            </a:r>
            <a:r>
              <a:rPr lang="vi-VN" sz="2800" dirty="0" err="1">
                <a:solidFill>
                  <a:schemeClr val="bg1"/>
                </a:solidFill>
              </a:rPr>
              <a:t>chơi,và</a:t>
            </a:r>
            <a:r>
              <a:rPr lang="vi-VN" sz="2800" dirty="0">
                <a:solidFill>
                  <a:schemeClr val="bg1"/>
                </a:solidFill>
              </a:rPr>
              <a:t> chưa có </a:t>
            </a:r>
            <a:r>
              <a:rPr lang="vi-VN" sz="2800" dirty="0" err="1">
                <a:solidFill>
                  <a:schemeClr val="bg1"/>
                </a:solidFill>
              </a:rPr>
              <a:t>form</a:t>
            </a:r>
            <a:r>
              <a:rPr lang="vi-VN" sz="2800" dirty="0">
                <a:solidFill>
                  <a:schemeClr val="bg1"/>
                </a:solidFill>
              </a:rPr>
              <a:t> thông báo kết quả riêng hiện lên màn hình.</a:t>
            </a:r>
          </a:p>
          <a:p>
            <a:pPr marL="457200" indent="-457200">
              <a:buFont typeface="Wingdings" panose="05000000000000000000" pitchFamily="2" charset="2"/>
              <a:buChar char="v"/>
            </a:pPr>
            <a:r>
              <a:rPr lang="vi-VN" sz="2800" dirty="0">
                <a:solidFill>
                  <a:schemeClr val="bg1"/>
                </a:solidFill>
              </a:rPr>
              <a:t>Chưa có chức năng gợi ý người chơi đi nước tiếp theo</a:t>
            </a:r>
          </a:p>
          <a:p>
            <a:pPr marL="457200" indent="-457200">
              <a:buFont typeface="Wingdings" panose="05000000000000000000" pitchFamily="2" charset="2"/>
              <a:buChar char="v"/>
            </a:pPr>
            <a:r>
              <a:rPr lang="vi-VN" sz="2800" dirty="0">
                <a:solidFill>
                  <a:schemeClr val="bg1"/>
                </a:solidFill>
              </a:rPr>
              <a:t>Chưa có chức năng quay lại bước đi cũ</a:t>
            </a:r>
          </a:p>
        </p:txBody>
      </p:sp>
    </p:spTree>
    <p:extLst>
      <p:ext uri="{BB962C8B-B14F-4D97-AF65-F5344CB8AC3E}">
        <p14:creationId xmlns:p14="http://schemas.microsoft.com/office/powerpoint/2010/main" val="67875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6678" y="1290997"/>
            <a:ext cx="5726139" cy="2500874"/>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2"/>
            <a:stretch>
              <a:fillRect/>
            </a:stretch>
          </a:blipFill>
        </p:spPr>
        <p:txBody>
          <a:bodyPr/>
          <a:lstStyle/>
          <a:p>
            <a:endParaRPr lang="vi-VN"/>
          </a:p>
        </p:txBody>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txBody>
          <a:bodyPr/>
          <a:lstStyle/>
          <a:p>
            <a:endParaRPr lang="vi-VN"/>
          </a:p>
        </p:txBody>
      </p:sp>
      <p:grpSp>
        <p:nvGrpSpPr>
          <p:cNvPr id="4" name="Group 4"/>
          <p:cNvGrpSpPr/>
          <p:nvPr/>
        </p:nvGrpSpPr>
        <p:grpSpPr>
          <a:xfrm>
            <a:off x="1028700" y="4234201"/>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txBody>
            <a:bodyPr/>
            <a:lstStyle/>
            <a:p>
              <a:endParaRPr lang="vi-VN"/>
            </a:p>
          </p:txBody>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txBody>
            <a:bodyPr/>
            <a:lstStyle/>
            <a:p>
              <a:endParaRPr lang="vi-VN"/>
            </a:p>
          </p:txBody>
        </p:sp>
      </p:grpSp>
      <p:sp>
        <p:nvSpPr>
          <p:cNvPr id="7" name="Freeform 7"/>
          <p:cNvSpPr/>
          <p:nvPr/>
        </p:nvSpPr>
        <p:spPr>
          <a:xfrm>
            <a:off x="10925932" y="5660310"/>
            <a:ext cx="6819964" cy="583608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3"/>
            <a:stretch>
              <a:fillRect/>
            </a:stretch>
          </a:blipFill>
        </p:spPr>
        <p:txBody>
          <a:bodyPr/>
          <a:lstStyle/>
          <a:p>
            <a:endParaRPr lang="vi-VN"/>
          </a:p>
        </p:txBody>
      </p:sp>
      <p:sp>
        <p:nvSpPr>
          <p:cNvPr id="8" name="TextBox 8"/>
          <p:cNvSpPr txBox="1"/>
          <p:nvPr/>
        </p:nvSpPr>
        <p:spPr>
          <a:xfrm>
            <a:off x="4829460" y="1833922"/>
            <a:ext cx="5353298" cy="1102866"/>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NỘI DUNG</a:t>
            </a:r>
          </a:p>
        </p:txBody>
      </p:sp>
      <p:sp>
        <p:nvSpPr>
          <p:cNvPr id="9" name="TextBox 9"/>
          <p:cNvSpPr txBox="1"/>
          <p:nvPr/>
        </p:nvSpPr>
        <p:spPr>
          <a:xfrm>
            <a:off x="3006887" y="4342065"/>
            <a:ext cx="6125528" cy="3265534"/>
          </a:xfrm>
          <a:prstGeom prst="rect">
            <a:avLst/>
          </a:prstGeom>
        </p:spPr>
        <p:txBody>
          <a:bodyPr lIns="0" tIns="0" rIns="0" bIns="0" rtlCol="0" anchor="t">
            <a:spAutoFit/>
          </a:bodyPr>
          <a:lstStyle/>
          <a:p>
            <a:pPr marL="660796" lvl="1" indent="-330398" algn="l">
              <a:lnSpc>
                <a:spcPts val="4284"/>
              </a:lnSpc>
              <a:buFont typeface="Arial"/>
              <a:buChar char="•"/>
            </a:pPr>
            <a:r>
              <a:rPr lang="en-US" sz="3060">
                <a:solidFill>
                  <a:srgbClr val="FFFFFF"/>
                </a:solidFill>
                <a:latin typeface="Arial" panose="020B0604020202020204" pitchFamily="34" charset="0"/>
                <a:cs typeface="Arial" panose="020B0604020202020204" pitchFamily="34" charset="0"/>
              </a:rPr>
              <a:t>Giới thiệu về trò chơi</a:t>
            </a:r>
          </a:p>
          <a:p>
            <a:pPr marL="660796" lvl="1" indent="-330398" algn="l">
              <a:lnSpc>
                <a:spcPts val="4284"/>
              </a:lnSpc>
              <a:buFont typeface="Arial"/>
              <a:buChar char="•"/>
            </a:pPr>
            <a:r>
              <a:rPr lang="en-US" sz="3060">
                <a:solidFill>
                  <a:srgbClr val="FFFFFF"/>
                </a:solidFill>
                <a:latin typeface="Arial" panose="020B0604020202020204" pitchFamily="34" charset="0"/>
                <a:cs typeface="Arial" panose="020B0604020202020204" pitchFamily="34" charset="0"/>
              </a:rPr>
              <a:t>Cơ sở lý thuyết</a:t>
            </a:r>
          </a:p>
          <a:p>
            <a:pPr marL="660796" lvl="1" indent="-330398" algn="l">
              <a:lnSpc>
                <a:spcPts val="4284"/>
              </a:lnSpc>
              <a:buFont typeface="Arial"/>
              <a:buChar char="•"/>
            </a:pPr>
            <a:r>
              <a:rPr lang="en-US" sz="3060">
                <a:solidFill>
                  <a:srgbClr val="FFFFFF"/>
                </a:solidFill>
                <a:latin typeface="Arial" panose="020B0604020202020204" pitchFamily="34" charset="0"/>
                <a:cs typeface="Arial" panose="020B0604020202020204" pitchFamily="34" charset="0"/>
              </a:rPr>
              <a:t> Thiết kế trò chơi</a:t>
            </a:r>
          </a:p>
          <a:p>
            <a:pPr marL="660796" lvl="1" indent="-330398" algn="l">
              <a:lnSpc>
                <a:spcPts val="4284"/>
              </a:lnSpc>
              <a:buFont typeface="Arial"/>
              <a:buChar char="•"/>
            </a:pPr>
            <a:r>
              <a:rPr lang="en-US" sz="3060">
                <a:solidFill>
                  <a:srgbClr val="FFFFFF"/>
                </a:solidFill>
                <a:latin typeface="Arial" panose="020B0604020202020204" pitchFamily="34" charset="0"/>
                <a:cs typeface="Arial" panose="020B0604020202020204" pitchFamily="34" charset="0"/>
              </a:rPr>
              <a:t>Ứng dụng AI </a:t>
            </a:r>
          </a:p>
          <a:p>
            <a:pPr marL="660796" lvl="1" indent="-330398" algn="l">
              <a:lnSpc>
                <a:spcPts val="4284"/>
              </a:lnSpc>
              <a:buFont typeface="Arial"/>
              <a:buChar char="•"/>
            </a:pPr>
            <a:r>
              <a:rPr lang="en-US" sz="3060">
                <a:solidFill>
                  <a:srgbClr val="FFFFFF"/>
                </a:solidFill>
                <a:latin typeface="Arial" panose="020B0604020202020204" pitchFamily="34" charset="0"/>
                <a:cs typeface="Arial" panose="020B0604020202020204" pitchFamily="34" charset="0"/>
              </a:rPr>
              <a:t>Ví dụ minh họa</a:t>
            </a:r>
          </a:p>
          <a:p>
            <a:pPr marL="660796" lvl="1" indent="-330398" algn="l">
              <a:lnSpc>
                <a:spcPts val="4284"/>
              </a:lnSpc>
              <a:buFont typeface="Arial"/>
              <a:buChar char="•"/>
            </a:pPr>
            <a:r>
              <a:rPr lang="en-US" sz="3060">
                <a:solidFill>
                  <a:srgbClr val="FFFFFF"/>
                </a:solidFill>
                <a:latin typeface="Arial" panose="020B0604020202020204" pitchFamily="34" charset="0"/>
                <a:cs typeface="Arial" panose="020B0604020202020204" pitchFamily="34" charset="0"/>
              </a:rPr>
              <a:t>Kết luận</a:t>
            </a:r>
          </a:p>
        </p:txBody>
      </p:sp>
      <p:sp>
        <p:nvSpPr>
          <p:cNvPr id="10" name="TextBox 10"/>
          <p:cNvSpPr txBox="1"/>
          <p:nvPr/>
        </p:nvSpPr>
        <p:spPr>
          <a:xfrm>
            <a:off x="9815392" y="4342065"/>
            <a:ext cx="738209" cy="3808459"/>
          </a:xfrm>
          <a:prstGeom prst="rect">
            <a:avLst/>
          </a:prstGeom>
        </p:spPr>
        <p:txBody>
          <a:bodyPr lIns="0" tIns="0" rIns="0" bIns="0" rtlCol="0" anchor="t">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endParaRPr lang="en-US" sz="3060">
              <a:solidFill>
                <a:srgbClr val="FFFFFF"/>
              </a:solidFill>
              <a:latin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vi-VN"/>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vi-VN"/>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vi-VN"/>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vi-VN"/>
          </a:p>
        </p:txBody>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6"/>
              </a:lnSpc>
            </a:pPr>
            <a:r>
              <a:rPr lang="en-US" sz="18833" dirty="0">
                <a:solidFill>
                  <a:schemeClr val="bg1"/>
                </a:solidFill>
                <a:latin typeface="Computer Says No"/>
              </a:rPr>
              <a:t>Thank you~</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vi-VN"/>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vi-VN"/>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vi-VN"/>
          </a:p>
        </p:txBody>
      </p:sp>
    </p:spTree>
    <p:extLst>
      <p:ext uri="{BB962C8B-B14F-4D97-AF65-F5344CB8AC3E}">
        <p14:creationId xmlns:p14="http://schemas.microsoft.com/office/powerpoint/2010/main" val="1081977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57055" y="2895485"/>
            <a:ext cx="9772724" cy="3191598"/>
          </a:xfrm>
          <a:custGeom>
            <a:avLst/>
            <a:gdLst/>
            <a:ahLst/>
            <a:cxnLst/>
            <a:rect l="l" t="t" r="r" b="b"/>
            <a:pathLst>
              <a:path w="9772724" h="3191598">
                <a:moveTo>
                  <a:pt x="0" y="0"/>
                </a:moveTo>
                <a:lnTo>
                  <a:pt x="9772723" y="0"/>
                </a:lnTo>
                <a:lnTo>
                  <a:pt x="9772723" y="3191598"/>
                </a:lnTo>
                <a:lnTo>
                  <a:pt x="0" y="3191598"/>
                </a:lnTo>
                <a:lnTo>
                  <a:pt x="0" y="0"/>
                </a:lnTo>
                <a:close/>
              </a:path>
            </a:pathLst>
          </a:custGeom>
          <a:blipFill>
            <a:blip r:embed="rId2"/>
            <a:stretch>
              <a:fillRect/>
            </a:stretch>
          </a:blipFill>
        </p:spPr>
        <p:txBody>
          <a:bodyPr/>
          <a:lstStyle/>
          <a:p>
            <a:endParaRPr lang="vi-VN"/>
          </a:p>
        </p:txBody>
      </p:sp>
      <p:sp>
        <p:nvSpPr>
          <p:cNvPr id="3" name="TextBox 3"/>
          <p:cNvSpPr txBox="1"/>
          <p:nvPr/>
        </p:nvSpPr>
        <p:spPr>
          <a:xfrm>
            <a:off x="697852" y="1386383"/>
            <a:ext cx="8245565"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I. GIỚI THIỆU</a:t>
            </a:r>
          </a:p>
        </p:txBody>
      </p:sp>
      <p:sp>
        <p:nvSpPr>
          <p:cNvPr id="4" name="TextBox 4"/>
          <p:cNvSpPr txBox="1"/>
          <p:nvPr/>
        </p:nvSpPr>
        <p:spPr>
          <a:xfrm>
            <a:off x="2492963" y="6614570"/>
            <a:ext cx="13302073" cy="2150717"/>
          </a:xfrm>
          <a:prstGeom prst="rect">
            <a:avLst/>
          </a:prstGeom>
        </p:spPr>
        <p:txBody>
          <a:bodyPr lIns="0" tIns="0" rIns="0" bIns="0" rtlCol="0" anchor="t">
            <a:spAutoFit/>
          </a:bodyPr>
          <a:lstStyle/>
          <a:p>
            <a:pPr algn="l">
              <a:lnSpc>
                <a:spcPts val="5880"/>
              </a:lnSpc>
              <a:spcBef>
                <a:spcPct val="0"/>
              </a:spcBef>
            </a:pPr>
            <a:r>
              <a:rPr lang="en-US" sz="2400">
                <a:solidFill>
                  <a:srgbClr val="FFFFFF"/>
                </a:solidFill>
                <a:latin typeface="Arial" panose="020B0604020202020204" pitchFamily="34" charset="0"/>
                <a:cs typeface="Arial" panose="020B0604020202020204" pitchFamily="34" charset="0"/>
              </a:rPr>
              <a:t>BÀN CHƠI ĐƯỢC KẺ THÀNH MỘT HÌNH CHỮ NHẬT RỒI CHIA HÌNH CHỮ NHẬT ĐÓ THÀNH MƯỜI Ô VUÔNG, MỖI BÊN CÓ NĂM Ô ĐỐI XỨNG NHAU. CÁC Ô HÌNH VUÔNG GỌI LÀ Ô DÂN CÒN HAI Ô HÌNH BÁN NGUYỆT HOẶC VÒNG CUNG GỌI LÀ Ô QUAN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077200" y="4065273"/>
            <a:ext cx="7719290" cy="1078227"/>
          </a:xfrm>
          <a:prstGeom prst="rect">
            <a:avLst/>
          </a:prstGeom>
        </p:spPr>
        <p:txBody>
          <a:bodyPr lIns="50800" tIns="50800" rIns="50800" bIns="50800" rtlCol="0" anchor="ctr"/>
          <a:lstStyle/>
          <a:p>
            <a:pPr marL="0" lvl="1" indent="0" algn="ctr">
              <a:lnSpc>
                <a:spcPts val="3706"/>
              </a:lnSpc>
              <a:spcBef>
                <a:spcPct val="0"/>
              </a:spcBef>
            </a:pPr>
            <a:r>
              <a:rPr lang="en-US" sz="3600" dirty="0" err="1">
                <a:solidFill>
                  <a:srgbClr val="FFFFFF"/>
                </a:solidFill>
                <a:latin typeface="Arial" panose="020B0604020202020204" pitchFamily="34" charset="0"/>
                <a:cs typeface="Arial" panose="020B0604020202020204" pitchFamily="34" charset="0"/>
              </a:rPr>
              <a:t>Mục</a:t>
            </a:r>
            <a:r>
              <a:rPr lang="en-US" sz="3600" dirty="0">
                <a:solidFill>
                  <a:srgbClr val="FFFFFF"/>
                </a:solidFill>
                <a:latin typeface="Arial" panose="020B0604020202020204" pitchFamily="34" charset="0"/>
                <a:cs typeface="Arial" panose="020B0604020202020204" pitchFamily="34" charset="0"/>
              </a:rPr>
              <a:t> </a:t>
            </a:r>
            <a:r>
              <a:rPr lang="en-US" sz="3600" dirty="0" err="1">
                <a:solidFill>
                  <a:srgbClr val="FFFFFF"/>
                </a:solidFill>
                <a:latin typeface="Arial" panose="020B0604020202020204" pitchFamily="34" charset="0"/>
                <a:cs typeface="Arial" panose="020B0604020202020204" pitchFamily="34" charset="0"/>
              </a:rPr>
              <a:t>tiêu</a:t>
            </a:r>
            <a:r>
              <a:rPr lang="en-US" sz="3600" dirty="0">
                <a:solidFill>
                  <a:srgbClr val="FFFFFF"/>
                </a:solidFill>
                <a:latin typeface="Arial" panose="020B0604020202020204" pitchFamily="34" charset="0"/>
                <a:cs typeface="Arial" panose="020B0604020202020204" pitchFamily="34" charset="0"/>
              </a:rPr>
              <a:t> </a:t>
            </a:r>
            <a:r>
              <a:rPr lang="en-US" sz="3600" dirty="0" err="1">
                <a:solidFill>
                  <a:srgbClr val="FFFFFF"/>
                </a:solidFill>
                <a:latin typeface="Arial" panose="020B0604020202020204" pitchFamily="34" charset="0"/>
                <a:cs typeface="Arial" panose="020B0604020202020204" pitchFamily="34" charset="0"/>
              </a:rPr>
              <a:t>cần</a:t>
            </a:r>
            <a:r>
              <a:rPr lang="en-US" sz="3600" dirty="0">
                <a:solidFill>
                  <a:srgbClr val="FFFFFF"/>
                </a:solidFill>
                <a:latin typeface="Arial" panose="020B0604020202020204" pitchFamily="34" charset="0"/>
                <a:cs typeface="Arial" panose="020B0604020202020204" pitchFamily="34" charset="0"/>
              </a:rPr>
              <a:t> </a:t>
            </a:r>
            <a:r>
              <a:rPr lang="en-US" sz="3600" dirty="0" err="1">
                <a:solidFill>
                  <a:srgbClr val="FFFFFF"/>
                </a:solidFill>
                <a:latin typeface="Arial" panose="020B0604020202020204" pitchFamily="34" charset="0"/>
                <a:cs typeface="Arial" panose="020B0604020202020204" pitchFamily="34" charset="0"/>
              </a:rPr>
              <a:t>đạt</a:t>
            </a:r>
            <a:r>
              <a:rPr lang="en-US" sz="3600" dirty="0">
                <a:solidFill>
                  <a:srgbClr val="FFFFFF"/>
                </a:solidFill>
                <a:latin typeface="Arial" panose="020B0604020202020204" pitchFamily="34" charset="0"/>
                <a:cs typeface="Arial" panose="020B0604020202020204" pitchFamily="34" charset="0"/>
              </a:rPr>
              <a:t> </a:t>
            </a:r>
            <a:r>
              <a:rPr lang="en-US" sz="3600" dirty="0" err="1">
                <a:solidFill>
                  <a:srgbClr val="FFFFFF"/>
                </a:solidFill>
                <a:latin typeface="Arial" panose="020B0604020202020204" pitchFamily="34" charset="0"/>
                <a:cs typeface="Arial" panose="020B0604020202020204" pitchFamily="34" charset="0"/>
              </a:rPr>
              <a:t>được</a:t>
            </a:r>
            <a:r>
              <a:rPr lang="en-US" sz="3600" dirty="0">
                <a:solidFill>
                  <a:srgbClr val="FFFFFF"/>
                </a:solidFill>
                <a:latin typeface="Arial" panose="020B0604020202020204" pitchFamily="34" charset="0"/>
                <a:cs typeface="Arial" panose="020B0604020202020204" pitchFamily="34" charset="0"/>
              </a:rPr>
              <a:t> </a:t>
            </a:r>
            <a:r>
              <a:rPr lang="en-US" sz="3600" dirty="0" err="1">
                <a:solidFill>
                  <a:srgbClr val="FFFFFF"/>
                </a:solidFill>
                <a:latin typeface="Arial" panose="020B0604020202020204" pitchFamily="34" charset="0"/>
                <a:cs typeface="Arial" panose="020B0604020202020204" pitchFamily="34" charset="0"/>
              </a:rPr>
              <a:t>để</a:t>
            </a:r>
            <a:r>
              <a:rPr lang="en-US" sz="3600" dirty="0">
                <a:solidFill>
                  <a:srgbClr val="FFFFFF"/>
                </a:solidFill>
                <a:latin typeface="Arial" panose="020B0604020202020204" pitchFamily="34" charset="0"/>
                <a:cs typeface="Arial" panose="020B0604020202020204" pitchFamily="34" charset="0"/>
              </a:rPr>
              <a:t> </a:t>
            </a:r>
            <a:r>
              <a:rPr lang="en-US" sz="3600" dirty="0" err="1">
                <a:solidFill>
                  <a:srgbClr val="FFFFFF"/>
                </a:solidFill>
                <a:latin typeface="Arial" panose="020B0604020202020204" pitchFamily="34" charset="0"/>
                <a:cs typeface="Arial" panose="020B0604020202020204" pitchFamily="34" charset="0"/>
              </a:rPr>
              <a:t>giành</a:t>
            </a:r>
            <a:r>
              <a:rPr lang="en-US" sz="3600" dirty="0">
                <a:solidFill>
                  <a:srgbClr val="FFFFFF"/>
                </a:solidFill>
                <a:latin typeface="Arial" panose="020B0604020202020204" pitchFamily="34" charset="0"/>
                <a:cs typeface="Arial" panose="020B0604020202020204" pitchFamily="34" charset="0"/>
              </a:rPr>
              <a:t> </a:t>
            </a:r>
            <a:r>
              <a:rPr lang="en-US" sz="3600" dirty="0" err="1">
                <a:solidFill>
                  <a:srgbClr val="FFFFFF"/>
                </a:solidFill>
                <a:latin typeface="Arial" panose="020B0604020202020204" pitchFamily="34" charset="0"/>
                <a:cs typeface="Arial" panose="020B0604020202020204" pitchFamily="34" charset="0"/>
              </a:rPr>
              <a:t>chiến</a:t>
            </a:r>
            <a:r>
              <a:rPr lang="en-US" sz="3600" dirty="0">
                <a:solidFill>
                  <a:srgbClr val="FFFFFF"/>
                </a:solidFill>
                <a:latin typeface="Arial" panose="020B0604020202020204" pitchFamily="34" charset="0"/>
                <a:cs typeface="Arial" panose="020B0604020202020204" pitchFamily="34" charset="0"/>
              </a:rPr>
              <a:t> </a:t>
            </a:r>
            <a:r>
              <a:rPr lang="en-US" sz="3600" dirty="0" err="1">
                <a:solidFill>
                  <a:srgbClr val="FFFFFF"/>
                </a:solidFill>
                <a:latin typeface="Arial" panose="020B0604020202020204" pitchFamily="34" charset="0"/>
                <a:cs typeface="Arial" panose="020B0604020202020204" pitchFamily="34" charset="0"/>
              </a:rPr>
              <a:t>thắng</a:t>
            </a:r>
            <a:endParaRPr lang="en-US" sz="3600" dirty="0">
              <a:solidFill>
                <a:srgbClr val="FFFFFF"/>
              </a:solidFill>
              <a:latin typeface="Arial" panose="020B0604020202020204" pitchFamily="34" charset="0"/>
              <a:cs typeface="Arial" panose="020B0604020202020204" pitchFamily="34" charset="0"/>
            </a:endParaRPr>
          </a:p>
          <a:p>
            <a:pPr marL="0" lvl="1" algn="ctr">
              <a:lnSpc>
                <a:spcPts val="3706"/>
              </a:lnSpc>
              <a:spcBef>
                <a:spcPct val="0"/>
              </a:spcBef>
            </a:pPr>
            <a:r>
              <a:rPr lang="en-US" sz="2400" dirty="0" err="1">
                <a:solidFill>
                  <a:srgbClr val="FFFFFF"/>
                </a:solidFill>
                <a:latin typeface="Arial" panose="020B0604020202020204" pitchFamily="34" charset="0"/>
                <a:cs typeface="Arial" panose="020B0604020202020204" pitchFamily="34" charset="0"/>
              </a:rPr>
              <a:t>khi</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cuộc</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chơi</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kết</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thúc</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có</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tổng</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số</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dân</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quy</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đổi</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nhiều</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hơn</a:t>
            </a:r>
            <a:endParaRPr lang="en-US" sz="2400" dirty="0">
              <a:solidFill>
                <a:srgbClr val="FFFFFF"/>
              </a:solidFill>
              <a:latin typeface="Arial" panose="020B0604020202020204" pitchFamily="34" charset="0"/>
              <a:cs typeface="Arial" panose="020B0604020202020204" pitchFamily="34" charset="0"/>
            </a:endParaRPr>
          </a:p>
          <a:p>
            <a:pPr marL="0" lvl="1" indent="0" algn="ctr">
              <a:lnSpc>
                <a:spcPts val="3706"/>
              </a:lnSpc>
              <a:spcBef>
                <a:spcPct val="0"/>
              </a:spcBef>
            </a:pPr>
            <a:endParaRPr lang="en-US" sz="3600" dirty="0">
              <a:solidFill>
                <a:srgbClr val="FFFFFF"/>
              </a:solidFill>
              <a:latin typeface="Poppins Light"/>
            </a:endParaRPr>
          </a:p>
        </p:txBody>
      </p:sp>
      <p:sp>
        <p:nvSpPr>
          <p:cNvPr id="5" name="Freeform 5"/>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vi-VN"/>
          </a:p>
        </p:txBody>
      </p:sp>
      <p:sp>
        <p:nvSpPr>
          <p:cNvPr id="8" name="TextBox 8"/>
          <p:cNvSpPr txBox="1"/>
          <p:nvPr/>
        </p:nvSpPr>
        <p:spPr>
          <a:xfrm>
            <a:off x="7924800" y="6927787"/>
            <a:ext cx="7719290" cy="1078227"/>
          </a:xfrm>
          <a:prstGeom prst="rect">
            <a:avLst/>
          </a:prstGeom>
        </p:spPr>
        <p:txBody>
          <a:bodyPr lIns="50800" tIns="50800" rIns="50800" bIns="50800" rtlCol="0" anchor="ctr"/>
          <a:lstStyle/>
          <a:p>
            <a:pPr marL="0" lvl="1" indent="0" algn="ctr">
              <a:lnSpc>
                <a:spcPts val="3706"/>
              </a:lnSpc>
              <a:spcBef>
                <a:spcPct val="0"/>
              </a:spcBef>
            </a:pPr>
            <a:r>
              <a:rPr lang="en-US" sz="3600" dirty="0">
                <a:solidFill>
                  <a:srgbClr val="FFFFFF"/>
                </a:solidFill>
                <a:latin typeface="Arial" panose="020B0604020202020204" pitchFamily="34" charset="0"/>
                <a:cs typeface="Arial" panose="020B0604020202020204" pitchFamily="34" charset="0"/>
              </a:rPr>
              <a:t>Di </a:t>
            </a:r>
            <a:r>
              <a:rPr lang="en-US" sz="3600" err="1">
                <a:solidFill>
                  <a:srgbClr val="FFFFFF"/>
                </a:solidFill>
                <a:latin typeface="Arial" panose="020B0604020202020204" pitchFamily="34" charset="0"/>
                <a:cs typeface="Arial" panose="020B0604020202020204" pitchFamily="34" charset="0"/>
              </a:rPr>
              <a:t>chuyển</a:t>
            </a:r>
            <a:r>
              <a:rPr lang="en-US" sz="3600">
                <a:solidFill>
                  <a:srgbClr val="FFFFFF"/>
                </a:solidFill>
                <a:latin typeface="Arial" panose="020B0604020202020204" pitchFamily="34" charset="0"/>
                <a:cs typeface="Arial" panose="020B0604020202020204" pitchFamily="34" charset="0"/>
              </a:rPr>
              <a:t> quân</a:t>
            </a:r>
            <a:endParaRPr lang="en-US" sz="3600" dirty="0">
              <a:solidFill>
                <a:srgbClr val="FFFFFF"/>
              </a:solidFill>
              <a:latin typeface="Arial" panose="020B0604020202020204" pitchFamily="34" charset="0"/>
              <a:cs typeface="Arial" panose="020B0604020202020204" pitchFamily="34" charset="0"/>
            </a:endParaRPr>
          </a:p>
          <a:p>
            <a:pPr marL="0" lvl="1" algn="just">
              <a:lnSpc>
                <a:spcPts val="3706"/>
              </a:lnSpc>
              <a:spcBef>
                <a:spcPct val="0"/>
              </a:spcBef>
            </a:pPr>
            <a:r>
              <a:rPr lang="en-US" sz="2400" dirty="0" err="1">
                <a:solidFill>
                  <a:srgbClr val="FFFFFF"/>
                </a:solidFill>
                <a:latin typeface="Arial" panose="020B0604020202020204" pitchFamily="34" charset="0"/>
                <a:cs typeface="Arial" panose="020B0604020202020204" pitchFamily="34" charset="0"/>
              </a:rPr>
              <a:t>người</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chơi</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sẽ</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dùng</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tất</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cả</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số</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quân</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trong</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một</a:t>
            </a:r>
            <a:r>
              <a:rPr lang="en-US" sz="2400" dirty="0">
                <a:solidFill>
                  <a:srgbClr val="FFFFFF"/>
                </a:solidFill>
                <a:latin typeface="Arial" panose="020B0604020202020204" pitchFamily="34" charset="0"/>
                <a:cs typeface="Arial" panose="020B0604020202020204" pitchFamily="34" charset="0"/>
              </a:rPr>
              <a:t> ô </a:t>
            </a:r>
            <a:r>
              <a:rPr lang="en-US" sz="2400" dirty="0" err="1">
                <a:solidFill>
                  <a:srgbClr val="FFFFFF"/>
                </a:solidFill>
                <a:latin typeface="Arial" panose="020B0604020202020204" pitchFamily="34" charset="0"/>
                <a:cs typeface="Arial" panose="020B0604020202020204" pitchFamily="34" charset="0"/>
              </a:rPr>
              <a:t>có</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quân</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bất</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kỳ</a:t>
            </a:r>
            <a:r>
              <a:rPr lang="en-US" sz="2400" dirty="0">
                <a:solidFill>
                  <a:srgbClr val="FFFFFF"/>
                </a:solidFill>
                <a:latin typeface="Arial" panose="020B0604020202020204" pitchFamily="34" charset="0"/>
                <a:cs typeface="Arial" panose="020B0604020202020204" pitchFamily="34" charset="0"/>
              </a:rPr>
              <a:t> do </a:t>
            </a:r>
            <a:r>
              <a:rPr lang="en-US" sz="2400" dirty="0" err="1">
                <a:solidFill>
                  <a:srgbClr val="FFFFFF"/>
                </a:solidFill>
                <a:latin typeface="Arial" panose="020B0604020202020204" pitchFamily="34" charset="0"/>
                <a:cs typeface="Arial" panose="020B0604020202020204" pitchFamily="34" charset="0"/>
              </a:rPr>
              <a:t>người</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đó</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chọn</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trong</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số</a:t>
            </a:r>
            <a:r>
              <a:rPr lang="en-US" sz="2400" dirty="0">
                <a:solidFill>
                  <a:srgbClr val="FFFFFF"/>
                </a:solidFill>
                <a:latin typeface="Arial" panose="020B0604020202020204" pitchFamily="34" charset="0"/>
                <a:cs typeface="Arial" panose="020B0604020202020204" pitchFamily="34" charset="0"/>
              </a:rPr>
              <a:t> 5 ô </a:t>
            </a:r>
            <a:r>
              <a:rPr lang="en-US" sz="2400" dirty="0" err="1">
                <a:solidFill>
                  <a:srgbClr val="FFFFFF"/>
                </a:solidFill>
                <a:latin typeface="Arial" panose="020B0604020202020204" pitchFamily="34" charset="0"/>
                <a:cs typeface="Arial" panose="020B0604020202020204" pitchFamily="34" charset="0"/>
              </a:rPr>
              <a:t>vuông</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thuộc</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quyền</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kiểm</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soát</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của</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mình</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để</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lần</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lượt</a:t>
            </a:r>
            <a:r>
              <a:rPr lang="en-US" sz="2400" dirty="0">
                <a:solidFill>
                  <a:srgbClr val="FFFFFF"/>
                </a:solidFill>
                <a:latin typeface="Arial" panose="020B0604020202020204" pitchFamily="34" charset="0"/>
                <a:cs typeface="Arial" panose="020B0604020202020204" pitchFamily="34" charset="0"/>
              </a:rPr>
              <a:t> </a:t>
            </a:r>
            <a:r>
              <a:rPr lang="en-US" sz="2400" dirty="0" err="1">
                <a:solidFill>
                  <a:srgbClr val="FFFFFF"/>
                </a:solidFill>
                <a:latin typeface="Arial" panose="020B0604020202020204" pitchFamily="34" charset="0"/>
                <a:cs typeface="Arial" panose="020B0604020202020204" pitchFamily="34" charset="0"/>
              </a:rPr>
              <a:t>rải</a:t>
            </a:r>
            <a:r>
              <a:rPr lang="en-US" sz="2400" dirty="0">
                <a:solidFill>
                  <a:srgbClr val="FFFFFF"/>
                </a:solidFill>
                <a:latin typeface="Arial" panose="020B0604020202020204" pitchFamily="34" charset="0"/>
                <a:cs typeface="Arial" panose="020B0604020202020204" pitchFamily="34" charset="0"/>
              </a:rPr>
              <a:t> vào </a:t>
            </a:r>
            <a:r>
              <a:rPr lang="en-US" sz="2400" dirty="0" err="1">
                <a:solidFill>
                  <a:srgbClr val="FFFFFF"/>
                </a:solidFill>
                <a:latin typeface="Arial" panose="020B0604020202020204" pitchFamily="34" charset="0"/>
                <a:cs typeface="Arial" panose="020B0604020202020204" pitchFamily="34" charset="0"/>
              </a:rPr>
              <a:t>các</a:t>
            </a:r>
            <a:r>
              <a:rPr lang="en-US" sz="2400" dirty="0">
                <a:solidFill>
                  <a:srgbClr val="FFFFFF"/>
                </a:solidFill>
                <a:latin typeface="Arial" panose="020B0604020202020204" pitchFamily="34" charset="0"/>
                <a:cs typeface="Arial" panose="020B0604020202020204" pitchFamily="34" charset="0"/>
              </a:rPr>
              <a:t> ô</a:t>
            </a:r>
          </a:p>
          <a:p>
            <a:pPr marL="0" lvl="1" indent="0" algn="ctr">
              <a:lnSpc>
                <a:spcPts val="3706"/>
              </a:lnSpc>
              <a:spcBef>
                <a:spcPct val="0"/>
              </a:spcBef>
            </a:pPr>
            <a:endParaRPr lang="en-US" sz="2400" dirty="0">
              <a:solidFill>
                <a:srgbClr val="FFFFFF"/>
              </a:solidFill>
              <a:latin typeface="Poppins Light"/>
            </a:endParaRPr>
          </a:p>
        </p:txBody>
      </p:sp>
      <p:sp>
        <p:nvSpPr>
          <p:cNvPr id="9" name="Freeform 9"/>
          <p:cNvSpPr/>
          <p:nvPr/>
        </p:nvSpPr>
        <p:spPr>
          <a:xfrm>
            <a:off x="1028700" y="3656453"/>
            <a:ext cx="6012242" cy="4098509"/>
          </a:xfrm>
          <a:custGeom>
            <a:avLst/>
            <a:gdLst/>
            <a:ahLst/>
            <a:cxnLst/>
            <a:rect l="l" t="t" r="r" b="b"/>
            <a:pathLst>
              <a:path w="6012242" h="4098509">
                <a:moveTo>
                  <a:pt x="0" y="0"/>
                </a:moveTo>
                <a:lnTo>
                  <a:pt x="6012242" y="0"/>
                </a:lnTo>
                <a:lnTo>
                  <a:pt x="6012242" y="4098509"/>
                </a:lnTo>
                <a:lnTo>
                  <a:pt x="0" y="4098509"/>
                </a:lnTo>
                <a:lnTo>
                  <a:pt x="0" y="0"/>
                </a:lnTo>
                <a:close/>
              </a:path>
            </a:pathLst>
          </a:custGeom>
          <a:blipFill>
            <a:blip r:embed="rId3"/>
            <a:stretch>
              <a:fillRect l="-15023" r="-22428"/>
            </a:stretch>
          </a:blipFill>
        </p:spPr>
        <p:txBody>
          <a:bodyPr/>
          <a:lstStyle/>
          <a:p>
            <a:endParaRPr lang="vi-VN"/>
          </a:p>
        </p:txBody>
      </p:sp>
      <p:sp>
        <p:nvSpPr>
          <p:cNvPr id="10" name="TextBox 10"/>
          <p:cNvSpPr txBox="1"/>
          <p:nvPr/>
        </p:nvSpPr>
        <p:spPr>
          <a:xfrm>
            <a:off x="5148635" y="1768530"/>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bg1"/>
                </a:solidFill>
                <a:latin typeface="Computer Says No"/>
              </a:rPr>
              <a:t>LUẬT CHƠI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16569" y="3357044"/>
            <a:ext cx="7167478" cy="680410"/>
            <a:chOff x="0" y="0"/>
            <a:chExt cx="1887731" cy="179203"/>
          </a:xfrm>
        </p:grpSpPr>
        <p:sp>
          <p:nvSpPr>
            <p:cNvPr id="3" name="Freeform 3"/>
            <p:cNvSpPr/>
            <p:nvPr/>
          </p:nvSpPr>
          <p:spPr>
            <a:xfrm>
              <a:off x="0" y="0"/>
              <a:ext cx="1887731" cy="179203"/>
            </a:xfrm>
            <a:custGeom>
              <a:avLst/>
              <a:gdLst/>
              <a:ahLst/>
              <a:cxnLst/>
              <a:rect l="l" t="t" r="r" b="b"/>
              <a:pathLst>
                <a:path w="1887731" h="179203">
                  <a:moveTo>
                    <a:pt x="0" y="0"/>
                  </a:moveTo>
                  <a:lnTo>
                    <a:pt x="1887731" y="0"/>
                  </a:lnTo>
                  <a:lnTo>
                    <a:pt x="1887731" y="179203"/>
                  </a:lnTo>
                  <a:lnTo>
                    <a:pt x="0" y="179203"/>
                  </a:lnTo>
                  <a:close/>
                </a:path>
              </a:pathLst>
            </a:custGeom>
            <a:solidFill>
              <a:srgbClr val="000000">
                <a:alpha val="0"/>
              </a:srgbClr>
            </a:solidFill>
            <a:ln w="19050" cap="sq">
              <a:noFill/>
              <a:prstDash val="solid"/>
              <a:miter/>
            </a:ln>
          </p:spPr>
          <p:txBody>
            <a:bodyPr/>
            <a:lstStyle/>
            <a:p>
              <a:endParaRPr lang="vi-VN"/>
            </a:p>
          </p:txBody>
        </p:sp>
        <p:sp>
          <p:nvSpPr>
            <p:cNvPr id="4" name="TextBox 4"/>
            <p:cNvSpPr txBox="1"/>
            <p:nvPr/>
          </p:nvSpPr>
          <p:spPr>
            <a:xfrm>
              <a:off x="0" y="-104775"/>
              <a:ext cx="1887731" cy="283978"/>
            </a:xfrm>
            <a:prstGeom prst="rect">
              <a:avLst/>
            </a:prstGeom>
            <a:ln>
              <a:noFill/>
            </a:ln>
          </p:spPr>
          <p:txBody>
            <a:bodyPr lIns="50800" tIns="50800" rIns="50800" bIns="50800" rtlCol="0" anchor="ctr"/>
            <a:lstStyle/>
            <a:p>
              <a:pPr marL="0" lvl="1" indent="0" algn="ctr">
                <a:lnSpc>
                  <a:spcPts val="3706"/>
                </a:lnSpc>
                <a:spcBef>
                  <a:spcPct val="0"/>
                </a:spcBef>
              </a:pPr>
              <a:r>
                <a:rPr lang="en-US" sz="2288" dirty="0" err="1">
                  <a:solidFill>
                    <a:srgbClr val="FFFFFF"/>
                  </a:solidFill>
                  <a:latin typeface="Arial" panose="020B0604020202020204" pitchFamily="34" charset="0"/>
                  <a:cs typeface="Arial" panose="020B0604020202020204" pitchFamily="34" charset="0"/>
                </a:rPr>
                <a:t>gặp</a:t>
              </a:r>
              <a:r>
                <a:rPr lang="en-US" sz="2288" dirty="0">
                  <a:solidFill>
                    <a:srgbClr val="FFFFFF"/>
                  </a:solidFill>
                  <a:latin typeface="Arial" panose="020B0604020202020204" pitchFamily="34" charset="0"/>
                  <a:cs typeface="Arial" panose="020B0604020202020204" pitchFamily="34" charset="0"/>
                </a:rPr>
                <a:t> 1 ô </a:t>
              </a:r>
              <a:r>
                <a:rPr lang="en-US" sz="2288" dirty="0" err="1">
                  <a:solidFill>
                    <a:srgbClr val="FFFFFF"/>
                  </a:solidFill>
                  <a:latin typeface="Arial" panose="020B0604020202020204" pitchFamily="34" charset="0"/>
                  <a:cs typeface="Arial" panose="020B0604020202020204" pitchFamily="34" charset="0"/>
                </a:rPr>
                <a:t>có</a:t>
              </a:r>
              <a:r>
                <a:rPr lang="en-US" sz="2288" dirty="0">
                  <a:solidFill>
                    <a:srgbClr val="FFFFFF"/>
                  </a:solidFill>
                  <a:latin typeface="Arial" panose="020B0604020202020204" pitchFamily="34" charset="0"/>
                  <a:cs typeface="Arial" panose="020B0604020202020204" pitchFamily="34" charset="0"/>
                </a:rPr>
                <a:t> </a:t>
              </a:r>
              <a:r>
                <a:rPr lang="en-US" sz="2288" dirty="0" err="1">
                  <a:solidFill>
                    <a:srgbClr val="FFFFFF"/>
                  </a:solidFill>
                  <a:latin typeface="Arial" panose="020B0604020202020204" pitchFamily="34" charset="0"/>
                  <a:cs typeface="Arial" panose="020B0604020202020204" pitchFamily="34" charset="0"/>
                </a:rPr>
                <a:t>quân</a:t>
              </a:r>
              <a:endParaRPr lang="en-US" sz="2288" dirty="0">
                <a:solidFill>
                  <a:srgbClr val="FFFFFF"/>
                </a:solidFill>
                <a:latin typeface="Arial" panose="020B0604020202020204" pitchFamily="34" charset="0"/>
                <a:cs typeface="Arial" panose="020B0604020202020204" pitchFamily="34" charset="0"/>
              </a:endParaRPr>
            </a:p>
          </p:txBody>
        </p:sp>
      </p:grpSp>
      <p:sp>
        <p:nvSpPr>
          <p:cNvPr id="5" name="Freeform 5"/>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vi-VN"/>
          </a:p>
        </p:txBody>
      </p:sp>
      <p:grpSp>
        <p:nvGrpSpPr>
          <p:cNvPr id="6" name="Group 6"/>
          <p:cNvGrpSpPr/>
          <p:nvPr/>
        </p:nvGrpSpPr>
        <p:grpSpPr>
          <a:xfrm>
            <a:off x="11648066" y="3357044"/>
            <a:ext cx="2668682" cy="680410"/>
            <a:chOff x="0" y="0"/>
            <a:chExt cx="702863" cy="179203"/>
          </a:xfrm>
        </p:grpSpPr>
        <p:sp>
          <p:nvSpPr>
            <p:cNvPr id="7" name="Freeform 7"/>
            <p:cNvSpPr/>
            <p:nvPr/>
          </p:nvSpPr>
          <p:spPr>
            <a:xfrm>
              <a:off x="0" y="0"/>
              <a:ext cx="702863" cy="179203"/>
            </a:xfrm>
            <a:custGeom>
              <a:avLst/>
              <a:gdLst/>
              <a:ahLst/>
              <a:cxnLst/>
              <a:rect l="l" t="t" r="r" b="b"/>
              <a:pathLst>
                <a:path w="702863" h="179203">
                  <a:moveTo>
                    <a:pt x="0" y="0"/>
                  </a:moveTo>
                  <a:lnTo>
                    <a:pt x="702863" y="0"/>
                  </a:lnTo>
                  <a:lnTo>
                    <a:pt x="702863" y="179203"/>
                  </a:lnTo>
                  <a:lnTo>
                    <a:pt x="0" y="179203"/>
                  </a:lnTo>
                  <a:close/>
                </a:path>
              </a:pathLst>
            </a:custGeom>
            <a:solidFill>
              <a:srgbClr val="000000">
                <a:alpha val="0"/>
              </a:srgbClr>
            </a:solidFill>
            <a:ln w="19050" cap="sq">
              <a:noFill/>
              <a:prstDash val="solid"/>
              <a:miter/>
            </a:ln>
          </p:spPr>
          <p:txBody>
            <a:bodyPr/>
            <a:lstStyle/>
            <a:p>
              <a:endParaRPr lang="vi-VN"/>
            </a:p>
          </p:txBody>
        </p:sp>
        <p:sp>
          <p:nvSpPr>
            <p:cNvPr id="8" name="TextBox 8"/>
            <p:cNvSpPr txBox="1"/>
            <p:nvPr/>
          </p:nvSpPr>
          <p:spPr>
            <a:xfrm>
              <a:off x="0" y="-104775"/>
              <a:ext cx="702863" cy="283978"/>
            </a:xfrm>
            <a:prstGeom prst="rect">
              <a:avLst/>
            </a:prstGeom>
          </p:spPr>
          <p:txBody>
            <a:bodyPr lIns="50800" tIns="50800" rIns="50800" bIns="50800" rtlCol="0" anchor="ctr"/>
            <a:lstStyle/>
            <a:p>
              <a:pPr marL="0" lvl="1" indent="0" algn="ctr">
                <a:lnSpc>
                  <a:spcPts val="3706"/>
                </a:lnSpc>
                <a:spcBef>
                  <a:spcPct val="0"/>
                </a:spcBef>
              </a:pPr>
              <a:r>
                <a:rPr lang="en-US" sz="2288" dirty="0" err="1">
                  <a:solidFill>
                    <a:srgbClr val="FFFFFF"/>
                  </a:solidFill>
                  <a:latin typeface="Arial" panose="020B0604020202020204" pitchFamily="34" charset="0"/>
                  <a:cs typeface="Arial" panose="020B0604020202020204" pitchFamily="34" charset="0"/>
                </a:rPr>
                <a:t>gặp</a:t>
              </a:r>
              <a:r>
                <a:rPr lang="en-US" sz="2288" dirty="0">
                  <a:solidFill>
                    <a:srgbClr val="FFFFFF"/>
                  </a:solidFill>
                  <a:latin typeface="Arial" panose="020B0604020202020204" pitchFamily="34" charset="0"/>
                  <a:cs typeface="Arial" panose="020B0604020202020204" pitchFamily="34" charset="0"/>
                </a:rPr>
                <a:t> ô </a:t>
              </a:r>
              <a:r>
                <a:rPr lang="en-US" sz="2288" dirty="0" err="1">
                  <a:solidFill>
                    <a:srgbClr val="FFFFFF"/>
                  </a:solidFill>
                  <a:latin typeface="Arial" panose="020B0604020202020204" pitchFamily="34" charset="0"/>
                  <a:cs typeface="Arial" panose="020B0604020202020204" pitchFamily="34" charset="0"/>
                </a:rPr>
                <a:t>trống</a:t>
              </a:r>
              <a:endParaRPr lang="en-US" sz="2288" dirty="0">
                <a:solidFill>
                  <a:srgbClr val="FFFFFF"/>
                </a:solidFill>
                <a:latin typeface="Arial" panose="020B0604020202020204" pitchFamily="34" charset="0"/>
                <a:cs typeface="Arial" panose="020B0604020202020204" pitchFamily="34" charset="0"/>
              </a:endParaRPr>
            </a:p>
          </p:txBody>
        </p:sp>
      </p:grpSp>
      <p:sp>
        <p:nvSpPr>
          <p:cNvPr id="9" name="Freeform 9"/>
          <p:cNvSpPr/>
          <p:nvPr/>
        </p:nvSpPr>
        <p:spPr>
          <a:xfrm>
            <a:off x="411173" y="4585546"/>
            <a:ext cx="7978271" cy="2765801"/>
          </a:xfrm>
          <a:custGeom>
            <a:avLst/>
            <a:gdLst/>
            <a:ahLst/>
            <a:cxnLst/>
            <a:rect l="l" t="t" r="r" b="b"/>
            <a:pathLst>
              <a:path w="7978271" h="2765801">
                <a:moveTo>
                  <a:pt x="0" y="0"/>
                </a:moveTo>
                <a:lnTo>
                  <a:pt x="7978271" y="0"/>
                </a:lnTo>
                <a:lnTo>
                  <a:pt x="7978271" y="2765801"/>
                </a:lnTo>
                <a:lnTo>
                  <a:pt x="0" y="2765801"/>
                </a:lnTo>
                <a:lnTo>
                  <a:pt x="0" y="0"/>
                </a:lnTo>
                <a:close/>
              </a:path>
            </a:pathLst>
          </a:custGeom>
          <a:blipFill>
            <a:blip r:embed="rId3"/>
            <a:stretch>
              <a:fillRect/>
            </a:stretch>
          </a:blipFill>
        </p:spPr>
        <p:txBody>
          <a:bodyPr/>
          <a:lstStyle/>
          <a:p>
            <a:endParaRPr lang="vi-VN"/>
          </a:p>
        </p:txBody>
      </p:sp>
      <p:sp>
        <p:nvSpPr>
          <p:cNvPr id="10" name="Freeform 10"/>
          <p:cNvSpPr/>
          <p:nvPr/>
        </p:nvSpPr>
        <p:spPr>
          <a:xfrm>
            <a:off x="9423906" y="4585546"/>
            <a:ext cx="7467662" cy="2765801"/>
          </a:xfrm>
          <a:custGeom>
            <a:avLst/>
            <a:gdLst/>
            <a:ahLst/>
            <a:cxnLst/>
            <a:rect l="l" t="t" r="r" b="b"/>
            <a:pathLst>
              <a:path w="7467662" h="2765801">
                <a:moveTo>
                  <a:pt x="0" y="0"/>
                </a:moveTo>
                <a:lnTo>
                  <a:pt x="7467662" y="0"/>
                </a:lnTo>
                <a:lnTo>
                  <a:pt x="7467662" y="2765801"/>
                </a:lnTo>
                <a:lnTo>
                  <a:pt x="0" y="2765801"/>
                </a:lnTo>
                <a:lnTo>
                  <a:pt x="0" y="0"/>
                </a:lnTo>
                <a:close/>
              </a:path>
            </a:pathLst>
          </a:custGeom>
          <a:blipFill>
            <a:blip r:embed="rId4"/>
            <a:stretch>
              <a:fillRect/>
            </a:stretch>
          </a:blipFill>
        </p:spPr>
        <p:txBody>
          <a:bodyPr/>
          <a:lstStyle/>
          <a:p>
            <a:endParaRPr lang="vi-VN"/>
          </a:p>
        </p:txBody>
      </p:sp>
      <p:sp>
        <p:nvSpPr>
          <p:cNvPr id="11" name="TextBox 11"/>
          <p:cNvSpPr txBox="1"/>
          <p:nvPr/>
        </p:nvSpPr>
        <p:spPr>
          <a:xfrm>
            <a:off x="3608501" y="1182964"/>
            <a:ext cx="10708247" cy="1051570"/>
          </a:xfrm>
          <a:prstGeom prst="rect">
            <a:avLst/>
          </a:prstGeom>
        </p:spPr>
        <p:txBody>
          <a:bodyPr wrap="square" lIns="0" tIns="0" rIns="0" bIns="0" rtlCol="0" anchor="t">
            <a:spAutoFit/>
          </a:bodyPr>
          <a:lstStyle/>
          <a:p>
            <a:pPr marL="0" lvl="0" indent="0" algn="ctr">
              <a:lnSpc>
                <a:spcPts val="8235"/>
              </a:lnSpc>
              <a:spcBef>
                <a:spcPct val="0"/>
              </a:spcBef>
            </a:pPr>
            <a:r>
              <a:rPr lang="en-US" sz="9600" dirty="0">
                <a:solidFill>
                  <a:schemeClr val="bg1"/>
                </a:solidFill>
                <a:latin typeface="Computer Says No"/>
              </a:rPr>
              <a:t>TRƯỜNG HỢP KHI RẢI HẾT DÂN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txBody>
          <a:bodyPr/>
          <a:lstStyle/>
          <a:p>
            <a:endParaRPr lang="vi-VN"/>
          </a:p>
        </p:txBody>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txBody>
          <a:bodyPr/>
          <a:lstStyle/>
          <a:p>
            <a:endParaRPr lang="vi-VN"/>
          </a:p>
        </p:txBody>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vi-VN"/>
          </a:p>
        </p:txBody>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txBody>
          <a:bodyPr/>
          <a:lstStyle/>
          <a:p>
            <a:endParaRPr lang="vi-VN"/>
          </a:p>
        </p:txBody>
      </p:sp>
      <p:sp>
        <p:nvSpPr>
          <p:cNvPr id="6" name="TextBox 6"/>
          <p:cNvSpPr txBox="1"/>
          <p:nvPr/>
        </p:nvSpPr>
        <p:spPr>
          <a:xfrm>
            <a:off x="1447800" y="1145574"/>
            <a:ext cx="6939948" cy="5796330"/>
          </a:xfrm>
          <a:prstGeom prst="rect">
            <a:avLst/>
          </a:prstGeom>
        </p:spPr>
        <p:txBody>
          <a:bodyPr wrap="square" lIns="0" tIns="0" rIns="0" bIns="0" rtlCol="0" anchor="t">
            <a:spAutoFit/>
          </a:bodyPr>
          <a:lstStyle/>
          <a:p>
            <a:pPr marL="0" lvl="0" indent="0" algn="ctr"/>
            <a:r>
              <a:rPr lang="en-US" sz="18833" dirty="0">
                <a:solidFill>
                  <a:schemeClr val="bg1"/>
                </a:solidFill>
                <a:latin typeface="Computer Says No"/>
              </a:rPr>
              <a:t>CƠ SỞ LÝ THUYẾT</a:t>
            </a:r>
          </a:p>
        </p:txBody>
      </p:sp>
      <p:sp>
        <p:nvSpPr>
          <p:cNvPr id="7" name="Freeform 7"/>
          <p:cNvSpPr/>
          <p:nvPr/>
        </p:nvSpPr>
        <p:spPr>
          <a:xfrm>
            <a:off x="9144000"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txBody>
          <a:bodyPr/>
          <a:lstStyle/>
          <a:p>
            <a:endParaRPr lang="vi-VN"/>
          </a:p>
        </p:txBody>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vi-VN"/>
          </a:p>
        </p:txBody>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txBody>
          <a:bodyPr/>
          <a:lstStyle/>
          <a:p>
            <a:endParaRPr lang="vi-VN"/>
          </a:p>
        </p:txBody>
      </p:sp>
    </p:spTree>
    <p:extLst>
      <p:ext uri="{BB962C8B-B14F-4D97-AF65-F5344CB8AC3E}">
        <p14:creationId xmlns:p14="http://schemas.microsoft.com/office/powerpoint/2010/main" val="1023321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vi-VN"/>
          </a:p>
        </p:txBody>
      </p:sp>
      <p:sp>
        <p:nvSpPr>
          <p:cNvPr id="11" name="TextBox 11"/>
          <p:cNvSpPr txBox="1"/>
          <p:nvPr/>
        </p:nvSpPr>
        <p:spPr>
          <a:xfrm>
            <a:off x="5167765" y="794268"/>
            <a:ext cx="8512282" cy="1051570"/>
          </a:xfrm>
          <a:prstGeom prst="rect">
            <a:avLst/>
          </a:prstGeom>
        </p:spPr>
        <p:txBody>
          <a:bodyPr lIns="0" tIns="0" rIns="0" bIns="0" rtlCol="0" anchor="t">
            <a:spAutoFit/>
          </a:bodyPr>
          <a:lstStyle/>
          <a:p>
            <a:pPr marL="0" lvl="0" indent="0" algn="just">
              <a:lnSpc>
                <a:spcPts val="8235"/>
              </a:lnSpc>
              <a:spcBef>
                <a:spcPct val="0"/>
              </a:spcBef>
            </a:pPr>
            <a:r>
              <a:rPr lang="en-US" sz="9600" dirty="0">
                <a:solidFill>
                  <a:schemeClr val="bg1"/>
                </a:solidFill>
                <a:latin typeface="Computer Says No"/>
              </a:rPr>
              <a:t>TÌM KIẾM CÓ ĐỐI THỦ</a:t>
            </a:r>
          </a:p>
        </p:txBody>
      </p:sp>
      <p:pic>
        <p:nvPicPr>
          <p:cNvPr id="4" name="Hình ảnh 3">
            <a:extLst>
              <a:ext uri="{FF2B5EF4-FFF2-40B4-BE49-F238E27FC236}">
                <a16:creationId xmlns:a16="http://schemas.microsoft.com/office/drawing/2014/main" id="{631D3E35-1CB2-2F4D-FF2D-A338C141059C}"/>
              </a:ext>
            </a:extLst>
          </p:cNvPr>
          <p:cNvPicPr>
            <a:picLocks noChangeAspect="1"/>
          </p:cNvPicPr>
          <p:nvPr/>
        </p:nvPicPr>
        <p:blipFill>
          <a:blip r:embed="rId3"/>
          <a:stretch>
            <a:fillRect/>
          </a:stretch>
        </p:blipFill>
        <p:spPr>
          <a:xfrm>
            <a:off x="11658600" y="3965316"/>
            <a:ext cx="6189426" cy="4038600"/>
          </a:xfrm>
          <a:prstGeom prst="rect">
            <a:avLst/>
          </a:prstGeom>
        </p:spPr>
      </p:pic>
      <p:graphicFrame>
        <p:nvGraphicFramePr>
          <p:cNvPr id="13" name="Hộp Văn bản 1">
            <a:extLst>
              <a:ext uri="{FF2B5EF4-FFF2-40B4-BE49-F238E27FC236}">
                <a16:creationId xmlns:a16="http://schemas.microsoft.com/office/drawing/2014/main" id="{3FF76D8A-A48F-6549-C16C-0DB2FA4C5C8E}"/>
              </a:ext>
            </a:extLst>
          </p:cNvPr>
          <p:cNvGraphicFramePr/>
          <p:nvPr>
            <p:extLst>
              <p:ext uri="{D42A27DB-BD31-4B8C-83A1-F6EECF244321}">
                <p14:modId xmlns:p14="http://schemas.microsoft.com/office/powerpoint/2010/main" val="42874244"/>
              </p:ext>
            </p:extLst>
          </p:nvPr>
        </p:nvGraphicFramePr>
        <p:xfrm>
          <a:off x="1752600" y="2476500"/>
          <a:ext cx="9525000" cy="70162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728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vi-VN"/>
          </a:p>
        </p:txBody>
      </p:sp>
      <p:sp>
        <p:nvSpPr>
          <p:cNvPr id="11" name="TextBox 11"/>
          <p:cNvSpPr txBox="1"/>
          <p:nvPr/>
        </p:nvSpPr>
        <p:spPr>
          <a:xfrm>
            <a:off x="5167765" y="794268"/>
            <a:ext cx="8512282" cy="1051570"/>
          </a:xfrm>
          <a:prstGeom prst="rect">
            <a:avLst/>
          </a:prstGeom>
        </p:spPr>
        <p:txBody>
          <a:bodyPr lIns="0" tIns="0" rIns="0" bIns="0" rtlCol="0" anchor="t">
            <a:spAutoFit/>
          </a:bodyPr>
          <a:lstStyle/>
          <a:p>
            <a:pPr marL="0" lvl="0" indent="0" algn="just">
              <a:lnSpc>
                <a:spcPts val="8235"/>
              </a:lnSpc>
              <a:spcBef>
                <a:spcPct val="0"/>
              </a:spcBef>
            </a:pPr>
            <a:r>
              <a:rPr lang="en-US" sz="9600" dirty="0">
                <a:solidFill>
                  <a:schemeClr val="bg1"/>
                </a:solidFill>
                <a:latin typeface="Computer Says No"/>
              </a:rPr>
              <a:t>LỢI THẾ CỦA MÁY</a:t>
            </a:r>
          </a:p>
        </p:txBody>
      </p:sp>
      <p:graphicFrame>
        <p:nvGraphicFramePr>
          <p:cNvPr id="15" name="Hộp Văn bản 11">
            <a:extLst>
              <a:ext uri="{FF2B5EF4-FFF2-40B4-BE49-F238E27FC236}">
                <a16:creationId xmlns:a16="http://schemas.microsoft.com/office/drawing/2014/main" id="{E60D4E67-6CBA-C3B4-2E23-F4E3A03F9A27}"/>
              </a:ext>
            </a:extLst>
          </p:cNvPr>
          <p:cNvGraphicFramePr/>
          <p:nvPr/>
        </p:nvGraphicFramePr>
        <p:xfrm>
          <a:off x="1295400" y="2400300"/>
          <a:ext cx="7848600" cy="4955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Hình ảnh 15">
            <a:extLst>
              <a:ext uri="{FF2B5EF4-FFF2-40B4-BE49-F238E27FC236}">
                <a16:creationId xmlns:a16="http://schemas.microsoft.com/office/drawing/2014/main" id="{D09EAFCE-681E-2549-556A-D8685F3B132D}"/>
              </a:ext>
            </a:extLst>
          </p:cNvPr>
          <p:cNvPicPr>
            <a:picLocks noChangeAspect="1"/>
          </p:cNvPicPr>
          <p:nvPr/>
        </p:nvPicPr>
        <p:blipFill>
          <a:blip r:embed="rId8"/>
          <a:stretch>
            <a:fillRect/>
          </a:stretch>
        </p:blipFill>
        <p:spPr>
          <a:xfrm>
            <a:off x="9906000" y="2870622"/>
            <a:ext cx="6088593" cy="3938755"/>
          </a:xfrm>
          <a:prstGeom prst="rect">
            <a:avLst/>
          </a:prstGeom>
        </p:spPr>
      </p:pic>
    </p:spTree>
    <p:extLst>
      <p:ext uri="{BB962C8B-B14F-4D97-AF65-F5344CB8AC3E}">
        <p14:creationId xmlns:p14="http://schemas.microsoft.com/office/powerpoint/2010/main" val="534317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1191</Words>
  <Application>Microsoft Office PowerPoint</Application>
  <PresentationFormat>Tùy chỉnh</PresentationFormat>
  <Paragraphs>96</Paragraphs>
  <Slides>30</Slides>
  <Notes>0</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30</vt:i4>
      </vt:variant>
    </vt:vector>
  </HeadingPairs>
  <TitlesOfParts>
    <vt:vector size="38" baseType="lpstr">
      <vt:lpstr>Computer Says No</vt:lpstr>
      <vt:lpstr>Calibri</vt:lpstr>
      <vt:lpstr>Wingdings</vt:lpstr>
      <vt:lpstr>Poppins Light</vt:lpstr>
      <vt:lpstr>Poppins</vt:lpstr>
      <vt:lpstr>TimesNewRomanPSMT</vt:lpstr>
      <vt:lpstr>Arial</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Dell</dc:creator>
  <cp:lastModifiedBy>Pham Minh Truong 20215292</cp:lastModifiedBy>
  <cp:revision>5</cp:revision>
  <dcterms:created xsi:type="dcterms:W3CDTF">2006-08-16T00:00:00Z</dcterms:created>
  <dcterms:modified xsi:type="dcterms:W3CDTF">2024-06-05T10:31:18Z</dcterms:modified>
  <dc:identifier>DAGGqtb22Fk</dc:identifier>
</cp:coreProperties>
</file>